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7"/>
  </p:notesMasterIdLst>
  <p:sldIdLst>
    <p:sldId id="426" r:id="rId3"/>
    <p:sldId id="335" r:id="rId4"/>
    <p:sldId id="433" r:id="rId5"/>
    <p:sldId id="432" r:id="rId6"/>
    <p:sldId id="326" r:id="rId7"/>
    <p:sldId id="394" r:id="rId8"/>
    <p:sldId id="395" r:id="rId9"/>
    <p:sldId id="338" r:id="rId10"/>
    <p:sldId id="340" r:id="rId11"/>
    <p:sldId id="339" r:id="rId12"/>
    <p:sldId id="434" r:id="rId13"/>
    <p:sldId id="436" r:id="rId14"/>
    <p:sldId id="435" r:id="rId15"/>
    <p:sldId id="422" r:id="rId16"/>
    <p:sldId id="478" r:id="rId17"/>
    <p:sldId id="379" r:id="rId18"/>
    <p:sldId id="479" r:id="rId19"/>
    <p:sldId id="331" r:id="rId20"/>
    <p:sldId id="385" r:id="rId21"/>
    <p:sldId id="480" r:id="rId22"/>
    <p:sldId id="380" r:id="rId23"/>
    <p:sldId id="481" r:id="rId24"/>
    <p:sldId id="384" r:id="rId25"/>
    <p:sldId id="383" r:id="rId26"/>
    <p:sldId id="386" r:id="rId27"/>
    <p:sldId id="387" r:id="rId28"/>
    <p:sldId id="388" r:id="rId29"/>
    <p:sldId id="389" r:id="rId30"/>
    <p:sldId id="427" r:id="rId31"/>
    <p:sldId id="391" r:id="rId32"/>
    <p:sldId id="392" r:id="rId33"/>
    <p:sldId id="424" r:id="rId34"/>
    <p:sldId id="367" r:id="rId35"/>
    <p:sldId id="373" r:id="rId36"/>
    <p:sldId id="366" r:id="rId37"/>
    <p:sldId id="364" r:id="rId38"/>
    <p:sldId id="365" r:id="rId39"/>
    <p:sldId id="368" r:id="rId40"/>
    <p:sldId id="404" r:id="rId41"/>
    <p:sldId id="405" r:id="rId42"/>
    <p:sldId id="406" r:id="rId43"/>
    <p:sldId id="369" r:id="rId44"/>
    <p:sldId id="370" r:id="rId45"/>
    <p:sldId id="431" r:id="rId46"/>
    <p:sldId id="425" r:id="rId47"/>
    <p:sldId id="407" r:id="rId48"/>
    <p:sldId id="371" r:id="rId49"/>
    <p:sldId id="408" r:id="rId50"/>
    <p:sldId id="482" r:id="rId51"/>
    <p:sldId id="410" r:id="rId52"/>
    <p:sldId id="411" r:id="rId53"/>
    <p:sldId id="372" r:id="rId54"/>
    <p:sldId id="413" r:id="rId55"/>
    <p:sldId id="414" r:id="rId56"/>
    <p:sldId id="483" r:id="rId57"/>
    <p:sldId id="415" r:id="rId58"/>
    <p:sldId id="484" r:id="rId59"/>
    <p:sldId id="416" r:id="rId60"/>
    <p:sldId id="485" r:id="rId61"/>
    <p:sldId id="417" r:id="rId62"/>
    <p:sldId id="418" r:id="rId63"/>
    <p:sldId id="419" r:id="rId64"/>
    <p:sldId id="420" r:id="rId65"/>
    <p:sldId id="273" r:id="rId6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8" autoAdjust="0"/>
    <p:restoredTop sz="96928"/>
  </p:normalViewPr>
  <p:slideViewPr>
    <p:cSldViewPr snapToGrid="0" snapToObjects="1" showGuides="1">
      <p:cViewPr varScale="1">
        <p:scale>
          <a:sx n="114" d="100"/>
          <a:sy n="114" d="100"/>
        </p:scale>
        <p:origin x="712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8/17/20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1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5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7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9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93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930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04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1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5.emf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resilientdb/resilientdb" TargetMode="Externa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esilientdb/resilientdb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esilientdb/resilientdb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ew of a city&#10;&#10;Description automatically generated">
            <a:extLst>
              <a:ext uri="{FF2B5EF4-FFF2-40B4-BE49-F238E27FC236}">
                <a16:creationId xmlns:a16="http://schemas.microsoft.com/office/drawing/2014/main" id="{07548AD3-8019-9D41-847C-B289C9D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01381"/>
            <a:ext cx="12192000" cy="132343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Building High Throughput Permissioned Blockchain Fabrics: Challenges and Opportunities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4318233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81" y="2660065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6488732" y="4290855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3334714" y="4312070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2" y="4346408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3899894" y="4869597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821" y="2654567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524" y="2632687"/>
            <a:ext cx="1627100" cy="1627100"/>
          </a:xfrm>
          <a:prstGeom prst="rect">
            <a:avLst/>
          </a:prstGeom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0EC915E0-83D6-A947-B315-D7CDF9EEB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670" y="2506157"/>
            <a:ext cx="1410120" cy="188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6502" y="5832364"/>
            <a:ext cx="2310431" cy="104149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5773" y="5837317"/>
            <a:ext cx="2415913" cy="9732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030744-7E71-9041-B486-DA1D64B3D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33" y="6028360"/>
            <a:ext cx="2432938" cy="6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5990C1B-1BAA-4AD9-8ABB-E07505B21302}"/>
              </a:ext>
            </a:extLst>
          </p:cNvPr>
          <p:cNvCxnSpPr>
            <a:cxnSpLocks/>
          </p:cNvCxnSpPr>
          <p:nvPr/>
        </p:nvCxnSpPr>
        <p:spPr>
          <a:xfrm flipV="1">
            <a:off x="6687071" y="2529846"/>
            <a:ext cx="1847429" cy="12480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624629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SBFT Civil Execution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259AF1-5B7E-44BB-B4D2-337BC9DA2175}"/>
              </a:ext>
            </a:extLst>
          </p:cNvPr>
          <p:cNvSpPr txBox="1"/>
          <p:nvPr/>
        </p:nvSpPr>
        <p:spPr>
          <a:xfrm>
            <a:off x="222811" y="2973405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D0339C-52B9-4841-B10D-4C8C17CCEB55}"/>
              </a:ext>
            </a:extLst>
          </p:cNvPr>
          <p:cNvSpPr txBox="1"/>
          <p:nvPr/>
        </p:nvSpPr>
        <p:spPr>
          <a:xfrm>
            <a:off x="18801" y="3579572"/>
            <a:ext cx="1217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Collector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21D856-8C87-4A78-B4F0-D1806405073C}"/>
              </a:ext>
            </a:extLst>
          </p:cNvPr>
          <p:cNvSpPr txBox="1"/>
          <p:nvPr/>
        </p:nvSpPr>
        <p:spPr>
          <a:xfrm>
            <a:off x="54496" y="4200936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Executor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8CCB64-4CF3-4082-95C1-51F557F504BF}"/>
              </a:ext>
            </a:extLst>
          </p:cNvPr>
          <p:cNvSpPr txBox="1"/>
          <p:nvPr/>
        </p:nvSpPr>
        <p:spPr>
          <a:xfrm>
            <a:off x="70378" y="2314230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5424B5-0A47-4B97-9EC5-EE539BAEFA70}"/>
              </a:ext>
            </a:extLst>
          </p:cNvPr>
          <p:cNvCxnSpPr>
            <a:cxnSpLocks/>
          </p:cNvCxnSpPr>
          <p:nvPr/>
        </p:nvCxnSpPr>
        <p:spPr>
          <a:xfrm>
            <a:off x="3057513" y="2539647"/>
            <a:ext cx="1762303" cy="5999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AACEE0-E6AD-42FA-B976-5CBA62CB1D83}"/>
              </a:ext>
            </a:extLst>
          </p:cNvPr>
          <p:cNvCxnSpPr>
            <a:cxnSpLocks/>
          </p:cNvCxnSpPr>
          <p:nvPr/>
        </p:nvCxnSpPr>
        <p:spPr>
          <a:xfrm>
            <a:off x="3057513" y="2539647"/>
            <a:ext cx="1802994" cy="12499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FBA94A-DBB5-4A79-8DE7-3E4E96481D18}"/>
              </a:ext>
            </a:extLst>
          </p:cNvPr>
          <p:cNvCxnSpPr>
            <a:cxnSpLocks/>
          </p:cNvCxnSpPr>
          <p:nvPr/>
        </p:nvCxnSpPr>
        <p:spPr>
          <a:xfrm>
            <a:off x="3057513" y="2532975"/>
            <a:ext cx="1802994" cy="19177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A7645F-A206-4CAB-876D-8F45D383CBD6}"/>
              </a:ext>
            </a:extLst>
          </p:cNvPr>
          <p:cNvCxnSpPr>
            <a:cxnSpLocks/>
          </p:cNvCxnSpPr>
          <p:nvPr/>
        </p:nvCxnSpPr>
        <p:spPr>
          <a:xfrm flipH="1">
            <a:off x="4883020" y="1906297"/>
            <a:ext cx="785" cy="25640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3A6E9CB-460F-492D-BECB-F9D4F7E21B17}"/>
              </a:ext>
            </a:extLst>
          </p:cNvPr>
          <p:cNvSpPr txBox="1"/>
          <p:nvPr/>
        </p:nvSpPr>
        <p:spPr>
          <a:xfrm>
            <a:off x="3141685" y="4463555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Pre-prepare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8F5898B-B001-40F1-AA3E-599F3D2AE2DA}"/>
              </a:ext>
            </a:extLst>
          </p:cNvPr>
          <p:cNvCxnSpPr>
            <a:cxnSpLocks/>
            <a:stCxn id="62" idx="0"/>
          </p:cNvCxnSpPr>
          <p:nvPr/>
        </p:nvCxnSpPr>
        <p:spPr>
          <a:xfrm flipH="1">
            <a:off x="1325415" y="1808111"/>
            <a:ext cx="5534" cy="26286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16DBBFA7-DF86-4B71-B501-CFC08CDF2FB6}"/>
              </a:ext>
            </a:extLst>
          </p:cNvPr>
          <p:cNvSpPr/>
          <p:nvPr/>
        </p:nvSpPr>
        <p:spPr>
          <a:xfrm>
            <a:off x="1209298" y="2423147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A98010D-EB6E-4AD9-AD89-5F616B0F147A}"/>
              </a:ext>
            </a:extLst>
          </p:cNvPr>
          <p:cNvSpPr/>
          <p:nvPr/>
        </p:nvSpPr>
        <p:spPr>
          <a:xfrm>
            <a:off x="1209298" y="3719469"/>
            <a:ext cx="247888" cy="1963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CDCA8C8-6F56-45E5-91C6-FFE9A00818F4}"/>
              </a:ext>
            </a:extLst>
          </p:cNvPr>
          <p:cNvSpPr/>
          <p:nvPr/>
        </p:nvSpPr>
        <p:spPr>
          <a:xfrm>
            <a:off x="1214454" y="431235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6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CD4A4AD-62BF-4173-A157-4EF94658B4DF}"/>
              </a:ext>
            </a:extLst>
          </p:cNvPr>
          <p:cNvCxnSpPr>
            <a:cxnSpLocks/>
          </p:cNvCxnSpPr>
          <p:nvPr/>
        </p:nvCxnSpPr>
        <p:spPr>
          <a:xfrm>
            <a:off x="11673779" y="1876562"/>
            <a:ext cx="0" cy="259240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BFFFC28-0036-465D-8D3B-4F82D5648C41}"/>
              </a:ext>
            </a:extLst>
          </p:cNvPr>
          <p:cNvCxnSpPr>
            <a:cxnSpLocks/>
          </p:cNvCxnSpPr>
          <p:nvPr/>
        </p:nvCxnSpPr>
        <p:spPr>
          <a:xfrm flipV="1">
            <a:off x="4916717" y="3819795"/>
            <a:ext cx="1700583" cy="61627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E19631D-6831-4CD3-A23D-2BD0F0D203F8}"/>
              </a:ext>
            </a:extLst>
          </p:cNvPr>
          <p:cNvCxnSpPr>
            <a:cxnSpLocks/>
          </p:cNvCxnSpPr>
          <p:nvPr/>
        </p:nvCxnSpPr>
        <p:spPr>
          <a:xfrm>
            <a:off x="4916037" y="3166080"/>
            <a:ext cx="1722278" cy="5982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F95923-32FF-4EDC-BB2C-2C1192892DD5}"/>
              </a:ext>
            </a:extLst>
          </p:cNvPr>
          <p:cNvCxnSpPr>
            <a:cxnSpLocks/>
          </p:cNvCxnSpPr>
          <p:nvPr/>
        </p:nvCxnSpPr>
        <p:spPr>
          <a:xfrm>
            <a:off x="6672644" y="1906297"/>
            <a:ext cx="0" cy="25640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9EDBD8-3215-4C27-8C30-CDE2CE93CEDC}"/>
              </a:ext>
            </a:extLst>
          </p:cNvPr>
          <p:cNvCxnSpPr/>
          <p:nvPr/>
        </p:nvCxnSpPr>
        <p:spPr>
          <a:xfrm>
            <a:off x="1327708" y="3813135"/>
            <a:ext cx="103327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57A481A-BBD4-4CED-A150-4A64254981CC}"/>
              </a:ext>
            </a:extLst>
          </p:cNvPr>
          <p:cNvCxnSpPr>
            <a:cxnSpLocks/>
          </p:cNvCxnSpPr>
          <p:nvPr/>
        </p:nvCxnSpPr>
        <p:spPr>
          <a:xfrm>
            <a:off x="8558724" y="2539647"/>
            <a:ext cx="1642650" cy="19255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8B8B469-ED90-453C-93CE-746E199B5AA1}"/>
              </a:ext>
            </a:extLst>
          </p:cNvPr>
          <p:cNvCxnSpPr>
            <a:cxnSpLocks/>
          </p:cNvCxnSpPr>
          <p:nvPr/>
        </p:nvCxnSpPr>
        <p:spPr>
          <a:xfrm>
            <a:off x="8567095" y="3819795"/>
            <a:ext cx="1578934" cy="6230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935B131-9C44-4A05-A212-C40E2C92D453}"/>
              </a:ext>
            </a:extLst>
          </p:cNvPr>
          <p:cNvCxnSpPr>
            <a:cxnSpLocks/>
          </p:cNvCxnSpPr>
          <p:nvPr/>
        </p:nvCxnSpPr>
        <p:spPr>
          <a:xfrm>
            <a:off x="4900317" y="2530051"/>
            <a:ext cx="1764241" cy="12313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A07CDDF-5C25-4B76-B2C8-3920DE16DB3A}"/>
              </a:ext>
            </a:extLst>
          </p:cNvPr>
          <p:cNvCxnSpPr>
            <a:cxnSpLocks/>
          </p:cNvCxnSpPr>
          <p:nvPr/>
        </p:nvCxnSpPr>
        <p:spPr>
          <a:xfrm flipV="1">
            <a:off x="6685340" y="3183130"/>
            <a:ext cx="1849160" cy="6302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D81A88-2C6F-4C49-9AC6-7C86BD4675D7}"/>
              </a:ext>
            </a:extLst>
          </p:cNvPr>
          <p:cNvCxnSpPr>
            <a:cxnSpLocks/>
          </p:cNvCxnSpPr>
          <p:nvPr/>
        </p:nvCxnSpPr>
        <p:spPr>
          <a:xfrm flipH="1">
            <a:off x="8544346" y="1906297"/>
            <a:ext cx="4532" cy="255369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543908-FB7C-469D-9DF5-9B2A462450BA}"/>
              </a:ext>
            </a:extLst>
          </p:cNvPr>
          <p:cNvCxnSpPr>
            <a:cxnSpLocks/>
          </p:cNvCxnSpPr>
          <p:nvPr/>
        </p:nvCxnSpPr>
        <p:spPr>
          <a:xfrm>
            <a:off x="1327708" y="2532975"/>
            <a:ext cx="10332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959D6392-8D09-4321-86DD-C0CB7FD38378}"/>
              </a:ext>
            </a:extLst>
          </p:cNvPr>
          <p:cNvSpPr txBox="1"/>
          <p:nvPr/>
        </p:nvSpPr>
        <p:spPr>
          <a:xfrm>
            <a:off x="5008953" y="4465188"/>
            <a:ext cx="1451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Sign-share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F625C3B-EEA5-4E25-A605-D36ECF7071FC}"/>
              </a:ext>
            </a:extLst>
          </p:cNvPr>
          <p:cNvSpPr txBox="1"/>
          <p:nvPr/>
        </p:nvSpPr>
        <p:spPr>
          <a:xfrm>
            <a:off x="6727546" y="4465714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Commit-Proof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526C4-B37D-41E4-B5AD-C939C5B11CEE}"/>
              </a:ext>
            </a:extLst>
          </p:cNvPr>
          <p:cNvCxnSpPr>
            <a:cxnSpLocks/>
          </p:cNvCxnSpPr>
          <p:nvPr/>
        </p:nvCxnSpPr>
        <p:spPr>
          <a:xfrm>
            <a:off x="10201374" y="1906297"/>
            <a:ext cx="0" cy="256406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D721062-E499-4308-B7EB-4FE6B3973EC9}"/>
              </a:ext>
            </a:extLst>
          </p:cNvPr>
          <p:cNvCxnSpPr>
            <a:cxnSpLocks/>
          </p:cNvCxnSpPr>
          <p:nvPr/>
        </p:nvCxnSpPr>
        <p:spPr>
          <a:xfrm flipV="1">
            <a:off x="10226109" y="1897223"/>
            <a:ext cx="1405576" cy="2509817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1CF9858-FAE7-4DCA-AB03-3272CD43DDA6}"/>
              </a:ext>
            </a:extLst>
          </p:cNvPr>
          <p:cNvCxnSpPr>
            <a:cxnSpLocks/>
          </p:cNvCxnSpPr>
          <p:nvPr/>
        </p:nvCxnSpPr>
        <p:spPr>
          <a:xfrm flipV="1">
            <a:off x="10207714" y="2520477"/>
            <a:ext cx="1462560" cy="191752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0ED2D72A-BBD0-4D00-BADD-D4A8F99DD411}"/>
              </a:ext>
            </a:extLst>
          </p:cNvPr>
          <p:cNvSpPr txBox="1"/>
          <p:nvPr/>
        </p:nvSpPr>
        <p:spPr>
          <a:xfrm>
            <a:off x="10142643" y="4468167"/>
            <a:ext cx="1778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Execute-Proof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88AA93-1280-4FFC-B258-8B97E8C27AF8}"/>
              </a:ext>
            </a:extLst>
          </p:cNvPr>
          <p:cNvCxnSpPr/>
          <p:nvPr/>
        </p:nvCxnSpPr>
        <p:spPr>
          <a:xfrm>
            <a:off x="1327708" y="4453215"/>
            <a:ext cx="1033272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D3147C4-07F2-4613-BE86-3B3482A966CE}"/>
              </a:ext>
            </a:extLst>
          </p:cNvPr>
          <p:cNvSpPr/>
          <p:nvPr/>
        </p:nvSpPr>
        <p:spPr>
          <a:xfrm>
            <a:off x="1214454" y="306759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EC1661-5D6F-4181-AA1E-B5FB1B97AF65}"/>
              </a:ext>
            </a:extLst>
          </p:cNvPr>
          <p:cNvCxnSpPr>
            <a:cxnSpLocks/>
          </p:cNvCxnSpPr>
          <p:nvPr/>
        </p:nvCxnSpPr>
        <p:spPr>
          <a:xfrm>
            <a:off x="1327708" y="3173055"/>
            <a:ext cx="10332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63C4D24-7E68-4D29-B1B1-7CEB499A3F59}"/>
              </a:ext>
            </a:extLst>
          </p:cNvPr>
          <p:cNvCxnSpPr>
            <a:cxnSpLocks/>
          </p:cNvCxnSpPr>
          <p:nvPr/>
        </p:nvCxnSpPr>
        <p:spPr>
          <a:xfrm>
            <a:off x="6693046" y="3836657"/>
            <a:ext cx="1841454" cy="58126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31DD53D-EDC4-42BC-8C09-76D5C76C4D03}"/>
              </a:ext>
            </a:extLst>
          </p:cNvPr>
          <p:cNvCxnSpPr>
            <a:cxnSpLocks/>
          </p:cNvCxnSpPr>
          <p:nvPr/>
        </p:nvCxnSpPr>
        <p:spPr>
          <a:xfrm>
            <a:off x="8541105" y="3162716"/>
            <a:ext cx="1636045" cy="1280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E602-DDE0-1D4E-BE32-1975824E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CB773EF-DC47-5947-B003-6926BB0E713A}"/>
              </a:ext>
            </a:extLst>
          </p:cNvPr>
          <p:cNvCxnSpPr>
            <a:cxnSpLocks/>
          </p:cNvCxnSpPr>
          <p:nvPr/>
        </p:nvCxnSpPr>
        <p:spPr>
          <a:xfrm flipV="1">
            <a:off x="1325415" y="1906297"/>
            <a:ext cx="10361616" cy="66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3376CDA-B42E-AA47-B163-92F6FA743EEB}"/>
              </a:ext>
            </a:extLst>
          </p:cNvPr>
          <p:cNvCxnSpPr>
            <a:cxnSpLocks/>
            <a:stCxn id="62" idx="6"/>
          </p:cNvCxnSpPr>
          <p:nvPr/>
        </p:nvCxnSpPr>
        <p:spPr>
          <a:xfrm>
            <a:off x="1454893" y="1906298"/>
            <a:ext cx="1501262" cy="59480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44F4E935-B8A2-7048-B074-AA2504F07AD4}"/>
              </a:ext>
            </a:extLst>
          </p:cNvPr>
          <p:cNvSpPr/>
          <p:nvPr/>
        </p:nvSpPr>
        <p:spPr>
          <a:xfrm>
            <a:off x="1207005" y="1808111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CD913E6-2C78-EE48-8EEE-CF40B28692AC}"/>
              </a:ext>
            </a:extLst>
          </p:cNvPr>
          <p:cNvCxnSpPr/>
          <p:nvPr/>
        </p:nvCxnSpPr>
        <p:spPr>
          <a:xfrm>
            <a:off x="3024137" y="191354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CF77DC0-EDC6-604B-A3FB-728AE1A410FC}"/>
              </a:ext>
            </a:extLst>
          </p:cNvPr>
          <p:cNvSpPr txBox="1"/>
          <p:nvPr/>
        </p:nvSpPr>
        <p:spPr>
          <a:xfrm>
            <a:off x="1166585" y="4453059"/>
            <a:ext cx="1911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Request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D9D1DD6-EC0D-7846-8E7D-DCAB530AD564}"/>
              </a:ext>
            </a:extLst>
          </p:cNvPr>
          <p:cNvSpPr txBox="1"/>
          <p:nvPr/>
        </p:nvSpPr>
        <p:spPr>
          <a:xfrm>
            <a:off x="8605015" y="4449326"/>
            <a:ext cx="1451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Sign-state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AC03C6C-3B02-F746-AD43-B25408215AA6}"/>
              </a:ext>
            </a:extLst>
          </p:cNvPr>
          <p:cNvCxnSpPr>
            <a:cxnSpLocks/>
          </p:cNvCxnSpPr>
          <p:nvPr/>
        </p:nvCxnSpPr>
        <p:spPr>
          <a:xfrm flipV="1">
            <a:off x="10232495" y="3183131"/>
            <a:ext cx="1426180" cy="125974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0F34056-A7BD-354A-9578-BD5C68193839}"/>
              </a:ext>
            </a:extLst>
          </p:cNvPr>
          <p:cNvCxnSpPr>
            <a:cxnSpLocks/>
          </p:cNvCxnSpPr>
          <p:nvPr/>
        </p:nvCxnSpPr>
        <p:spPr>
          <a:xfrm flipV="1">
            <a:off x="10218131" y="3826757"/>
            <a:ext cx="1445538" cy="61124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5" name="Title 1">
            <a:extLst>
              <a:ext uri="{FF2B5EF4-FFF2-40B4-BE49-F238E27FC236}">
                <a16:creationId xmlns:a16="http://schemas.microsoft.com/office/drawing/2014/main" id="{811FBCC6-CB58-C844-9873-B7C0AADBFEFE}"/>
              </a:ext>
            </a:extLst>
          </p:cNvPr>
          <p:cNvSpPr txBox="1">
            <a:spLocks/>
          </p:cNvSpPr>
          <p:nvPr/>
        </p:nvSpPr>
        <p:spPr bwMode="auto">
          <a:xfrm>
            <a:off x="844828" y="5419423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Either no failures or c+1 crash failures for c &gt; 0 collectors if n = 3f+2c+1 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EA332F-BEA0-BD44-85E4-865B5325B1DA}"/>
              </a:ext>
            </a:extLst>
          </p:cNvPr>
          <p:cNvSpPr txBox="1"/>
          <p:nvPr/>
        </p:nvSpPr>
        <p:spPr>
          <a:xfrm>
            <a:off x="272678" y="169300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0022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34" grpId="0"/>
      <p:bldP spid="135" grpId="0"/>
      <p:bldP spid="160" grpId="0"/>
      <p:bldP spid="65" grpId="0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63769" y="980077"/>
            <a:ext cx="10866230" cy="12405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Hotstuff: BFT Consensus in the Lens of Blockchain</a:t>
            </a:r>
          </a:p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Palatino Linotype" panose="02040502050505030304" pitchFamily="18" charset="0"/>
              </a:rPr>
              <a:t>[PODC’19]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74EB59E-76FC-4858-B94F-F2FDB2F55E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23809"/>
            <a:ext cx="12192000" cy="3785075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Splits</a:t>
            </a:r>
            <a:r>
              <a:rPr lang="en-US" sz="2400" dirty="0">
                <a:latin typeface="Palatino Linotype" panose="02040502050505030304" pitchFamily="18" charset="0"/>
              </a:rPr>
              <a:t> each O(n</a:t>
            </a:r>
            <a:r>
              <a:rPr lang="en-US" sz="2400" baseline="30000" dirty="0">
                <a:latin typeface="Palatino Linotype" panose="02040502050505030304" pitchFamily="18" charset="0"/>
              </a:rPr>
              <a:t>2</a:t>
            </a:r>
            <a:r>
              <a:rPr lang="en-US" sz="2400" dirty="0">
                <a:latin typeface="Palatino Linotype" panose="02040502050505030304" pitchFamily="18" charset="0"/>
              </a:rPr>
              <a:t>) phase of PBFT into two linear phases.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Advocates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 leaderless </a:t>
            </a:r>
            <a:r>
              <a:rPr lang="en-US" sz="2400" dirty="0">
                <a:latin typeface="Palatino Linotype" panose="02040502050505030304" pitchFamily="18" charset="0"/>
              </a:rPr>
              <a:t>consensus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Frequent primary replacement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Employs threshold signatures to linearize consensus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enforces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sequential processing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atin typeface="Palatino Linotype" panose="02040502050505030304" pitchFamily="18" charset="0"/>
              </a:rPr>
              <a:t>Two versions: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latin typeface="Palatino Linotype" panose="02040502050505030304" pitchFamily="18" charset="0"/>
              </a:rPr>
              <a:t>Basic Hotstuff: </a:t>
            </a:r>
            <a:r>
              <a:rPr lang="en-US" sz="2200" dirty="0">
                <a:latin typeface="Palatino Linotype" panose="02040502050505030304" pitchFamily="18" charset="0"/>
              </a:rPr>
              <a:t>Primary switched at the end of each consensus.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latin typeface="Palatino Linotype" panose="02040502050505030304" pitchFamily="18" charset="0"/>
              </a:rPr>
              <a:t>Chained Hotstuff: </a:t>
            </a:r>
            <a:r>
              <a:rPr lang="en-US" sz="2200" dirty="0">
                <a:latin typeface="Palatino Linotype" panose="02040502050505030304" pitchFamily="18" charset="0"/>
              </a:rPr>
              <a:t>Employs pipelining to ensure each phase run by a distinct primary.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EA848-E1A7-BC4E-9345-49C736B3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0123" y="638175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5990C1B-1BAA-4AD9-8ABB-E07505B21302}"/>
              </a:ext>
            </a:extLst>
          </p:cNvPr>
          <p:cNvCxnSpPr>
            <a:cxnSpLocks/>
          </p:cNvCxnSpPr>
          <p:nvPr/>
        </p:nvCxnSpPr>
        <p:spPr>
          <a:xfrm flipV="1">
            <a:off x="6976756" y="2556497"/>
            <a:ext cx="1246287" cy="1261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96945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Hotstuff</a:t>
            </a:r>
            <a:r>
              <a:rPr lang="en-US" b="1" dirty="0">
                <a:latin typeface="Palatino Linotype" panose="02040502050505030304" pitchFamily="18" charset="0"/>
              </a:rPr>
              <a:t> Protocol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259AF1-5B7E-44BB-B4D2-337BC9DA2175}"/>
              </a:ext>
            </a:extLst>
          </p:cNvPr>
          <p:cNvSpPr txBox="1"/>
          <p:nvPr/>
        </p:nvSpPr>
        <p:spPr>
          <a:xfrm>
            <a:off x="215981" y="2973405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D0339C-52B9-4841-B10D-4C8C17CCEB55}"/>
              </a:ext>
            </a:extLst>
          </p:cNvPr>
          <p:cNvSpPr txBox="1"/>
          <p:nvPr/>
        </p:nvSpPr>
        <p:spPr>
          <a:xfrm>
            <a:off x="215981" y="357957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21D856-8C87-4A78-B4F0-D1806405073C}"/>
              </a:ext>
            </a:extLst>
          </p:cNvPr>
          <p:cNvSpPr txBox="1"/>
          <p:nvPr/>
        </p:nvSpPr>
        <p:spPr>
          <a:xfrm>
            <a:off x="306286" y="4041910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Byzantine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8CCB64-4CF3-4082-95C1-51F557F504BF}"/>
              </a:ext>
            </a:extLst>
          </p:cNvPr>
          <p:cNvSpPr txBox="1"/>
          <p:nvPr/>
        </p:nvSpPr>
        <p:spPr>
          <a:xfrm>
            <a:off x="295664" y="2367238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65424B5-0A47-4B97-9EC5-EE539BAEFA70}"/>
              </a:ext>
            </a:extLst>
          </p:cNvPr>
          <p:cNvCxnSpPr>
            <a:cxnSpLocks/>
          </p:cNvCxnSpPr>
          <p:nvPr/>
        </p:nvCxnSpPr>
        <p:spPr>
          <a:xfrm>
            <a:off x="2911746" y="2539647"/>
            <a:ext cx="1404105" cy="63441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AACEE0-E6AD-42FA-B976-5CBA62CB1D83}"/>
              </a:ext>
            </a:extLst>
          </p:cNvPr>
          <p:cNvCxnSpPr>
            <a:cxnSpLocks/>
          </p:cNvCxnSpPr>
          <p:nvPr/>
        </p:nvCxnSpPr>
        <p:spPr>
          <a:xfrm>
            <a:off x="2911746" y="2539647"/>
            <a:ext cx="1402222" cy="12681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FBA94A-DBB5-4A79-8DE7-3E4E96481D18}"/>
              </a:ext>
            </a:extLst>
          </p:cNvPr>
          <p:cNvCxnSpPr>
            <a:cxnSpLocks/>
          </p:cNvCxnSpPr>
          <p:nvPr/>
        </p:nvCxnSpPr>
        <p:spPr>
          <a:xfrm>
            <a:off x="2911746" y="2532975"/>
            <a:ext cx="1404105" cy="19177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7DBC9FD-29F3-4F2C-B372-EC9B1478E8BA}"/>
              </a:ext>
            </a:extLst>
          </p:cNvPr>
          <p:cNvCxnSpPr>
            <a:cxnSpLocks/>
          </p:cNvCxnSpPr>
          <p:nvPr/>
        </p:nvCxnSpPr>
        <p:spPr>
          <a:xfrm>
            <a:off x="2919990" y="2532975"/>
            <a:ext cx="0" cy="19270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A7645F-A206-4CAB-876D-8F45D383CBD6}"/>
              </a:ext>
            </a:extLst>
          </p:cNvPr>
          <p:cNvCxnSpPr>
            <a:cxnSpLocks/>
          </p:cNvCxnSpPr>
          <p:nvPr/>
        </p:nvCxnSpPr>
        <p:spPr>
          <a:xfrm flipH="1">
            <a:off x="4313183" y="2532975"/>
            <a:ext cx="785" cy="19373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84AC583-A778-415D-8948-523FAB6A4D43}"/>
              </a:ext>
            </a:extLst>
          </p:cNvPr>
          <p:cNvCxnSpPr>
            <a:cxnSpLocks/>
          </p:cNvCxnSpPr>
          <p:nvPr/>
        </p:nvCxnSpPr>
        <p:spPr>
          <a:xfrm flipV="1">
            <a:off x="1679975" y="2543050"/>
            <a:ext cx="1221259" cy="12612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77A6AC4-FBE6-4E9E-A5BA-190F5A74D1D8}"/>
              </a:ext>
            </a:extLst>
          </p:cNvPr>
          <p:cNvCxnSpPr>
            <a:cxnSpLocks/>
            <a:stCxn id="76" idx="7"/>
          </p:cNvCxnSpPr>
          <p:nvPr/>
        </p:nvCxnSpPr>
        <p:spPr>
          <a:xfrm flipV="1">
            <a:off x="1651326" y="2537158"/>
            <a:ext cx="1260420" cy="18039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3CEB925-CC32-43E2-8479-D3A508F71993}"/>
              </a:ext>
            </a:extLst>
          </p:cNvPr>
          <p:cNvCxnSpPr>
            <a:cxnSpLocks/>
          </p:cNvCxnSpPr>
          <p:nvPr/>
        </p:nvCxnSpPr>
        <p:spPr>
          <a:xfrm flipV="1">
            <a:off x="1681143" y="2537158"/>
            <a:ext cx="1220091" cy="6289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3A6E9CB-460F-492D-BECB-F9D4F7E21B17}"/>
              </a:ext>
            </a:extLst>
          </p:cNvPr>
          <p:cNvSpPr txBox="1"/>
          <p:nvPr/>
        </p:nvSpPr>
        <p:spPr>
          <a:xfrm>
            <a:off x="2919703" y="4476807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Proposal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15C521-41E9-4AD0-BFA3-6ED5475228BF}"/>
              </a:ext>
            </a:extLst>
          </p:cNvPr>
          <p:cNvSpPr txBox="1"/>
          <p:nvPr/>
        </p:nvSpPr>
        <p:spPr>
          <a:xfrm>
            <a:off x="1764123" y="4472564"/>
            <a:ext cx="99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View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</a:rPr>
              <a:t>change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8F5898B-B001-40F1-AA3E-599F3D2AE2DA}"/>
              </a:ext>
            </a:extLst>
          </p:cNvPr>
          <p:cNvCxnSpPr/>
          <p:nvPr/>
        </p:nvCxnSpPr>
        <p:spPr>
          <a:xfrm>
            <a:off x="1550701" y="2333620"/>
            <a:ext cx="0" cy="210312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16DBBFA7-DF86-4B71-B501-CFC08CDF2FB6}"/>
              </a:ext>
            </a:extLst>
          </p:cNvPr>
          <p:cNvSpPr/>
          <p:nvPr/>
        </p:nvSpPr>
        <p:spPr>
          <a:xfrm>
            <a:off x="1434584" y="2423147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A98010D-EB6E-4AD9-AD89-5F616B0F147A}"/>
              </a:ext>
            </a:extLst>
          </p:cNvPr>
          <p:cNvSpPr/>
          <p:nvPr/>
        </p:nvSpPr>
        <p:spPr>
          <a:xfrm>
            <a:off x="1434584" y="371946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CDCA8C8-6F56-45E5-91C6-FFE9A00818F4}"/>
              </a:ext>
            </a:extLst>
          </p:cNvPr>
          <p:cNvSpPr/>
          <p:nvPr/>
        </p:nvSpPr>
        <p:spPr>
          <a:xfrm>
            <a:off x="1439740" y="431235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CD4A4AD-62BF-4173-A157-4EF94658B4DF}"/>
              </a:ext>
            </a:extLst>
          </p:cNvPr>
          <p:cNvCxnSpPr>
            <a:cxnSpLocks/>
          </p:cNvCxnSpPr>
          <p:nvPr/>
        </p:nvCxnSpPr>
        <p:spPr>
          <a:xfrm flipH="1">
            <a:off x="10644528" y="2532975"/>
            <a:ext cx="2668" cy="19270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BFFFC28-0036-465D-8D3B-4F82D5648C41}"/>
              </a:ext>
            </a:extLst>
          </p:cNvPr>
          <p:cNvCxnSpPr>
            <a:cxnSpLocks/>
          </p:cNvCxnSpPr>
          <p:nvPr/>
        </p:nvCxnSpPr>
        <p:spPr>
          <a:xfrm flipV="1">
            <a:off x="4340880" y="2543050"/>
            <a:ext cx="1221259" cy="12612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E19631D-6831-4CD3-A23D-2BD0F0D203F8}"/>
              </a:ext>
            </a:extLst>
          </p:cNvPr>
          <p:cNvCxnSpPr>
            <a:cxnSpLocks/>
          </p:cNvCxnSpPr>
          <p:nvPr/>
        </p:nvCxnSpPr>
        <p:spPr>
          <a:xfrm flipV="1">
            <a:off x="4332946" y="2537158"/>
            <a:ext cx="1229193" cy="6289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F95923-32FF-4EDC-BB2C-2C1192892DD5}"/>
              </a:ext>
            </a:extLst>
          </p:cNvPr>
          <p:cNvCxnSpPr>
            <a:cxnSpLocks/>
          </p:cNvCxnSpPr>
          <p:nvPr/>
        </p:nvCxnSpPr>
        <p:spPr>
          <a:xfrm flipH="1">
            <a:off x="5559471" y="2532975"/>
            <a:ext cx="2668" cy="19373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9EDBD8-3215-4C27-8C30-CDE2CE93CEDC}"/>
              </a:ext>
            </a:extLst>
          </p:cNvPr>
          <p:cNvCxnSpPr/>
          <p:nvPr/>
        </p:nvCxnSpPr>
        <p:spPr>
          <a:xfrm>
            <a:off x="1552994" y="3813135"/>
            <a:ext cx="103327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57A481A-BBD4-4CED-A150-4A64254981CC}"/>
              </a:ext>
            </a:extLst>
          </p:cNvPr>
          <p:cNvCxnSpPr>
            <a:cxnSpLocks/>
          </p:cNvCxnSpPr>
          <p:nvPr/>
        </p:nvCxnSpPr>
        <p:spPr>
          <a:xfrm>
            <a:off x="8233555" y="2539647"/>
            <a:ext cx="1254880" cy="62333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8B8B469-ED90-453C-93CE-746E199B5AA1}"/>
              </a:ext>
            </a:extLst>
          </p:cNvPr>
          <p:cNvCxnSpPr>
            <a:cxnSpLocks/>
          </p:cNvCxnSpPr>
          <p:nvPr/>
        </p:nvCxnSpPr>
        <p:spPr>
          <a:xfrm>
            <a:off x="8233555" y="2539647"/>
            <a:ext cx="1252212" cy="126467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935B131-9C44-4A05-A212-C40E2C92D453}"/>
              </a:ext>
            </a:extLst>
          </p:cNvPr>
          <p:cNvCxnSpPr>
            <a:cxnSpLocks/>
          </p:cNvCxnSpPr>
          <p:nvPr/>
        </p:nvCxnSpPr>
        <p:spPr>
          <a:xfrm>
            <a:off x="8233555" y="2532975"/>
            <a:ext cx="1252212" cy="19138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A07CDDF-5C25-4B76-B2C8-3920DE16DB3A}"/>
              </a:ext>
            </a:extLst>
          </p:cNvPr>
          <p:cNvCxnSpPr>
            <a:cxnSpLocks/>
          </p:cNvCxnSpPr>
          <p:nvPr/>
        </p:nvCxnSpPr>
        <p:spPr>
          <a:xfrm flipV="1">
            <a:off x="6974873" y="2537158"/>
            <a:ext cx="1248170" cy="6258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D81A88-2C6F-4C49-9AC6-7C86BD4675D7}"/>
              </a:ext>
            </a:extLst>
          </p:cNvPr>
          <p:cNvCxnSpPr>
            <a:cxnSpLocks/>
          </p:cNvCxnSpPr>
          <p:nvPr/>
        </p:nvCxnSpPr>
        <p:spPr>
          <a:xfrm>
            <a:off x="8226301" y="2539647"/>
            <a:ext cx="0" cy="192034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543908-FB7C-469D-9DF5-9B2A462450BA}"/>
              </a:ext>
            </a:extLst>
          </p:cNvPr>
          <p:cNvCxnSpPr>
            <a:cxnSpLocks/>
          </p:cNvCxnSpPr>
          <p:nvPr/>
        </p:nvCxnSpPr>
        <p:spPr>
          <a:xfrm>
            <a:off x="1552994" y="2532975"/>
            <a:ext cx="10332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959D6392-8D09-4321-86DD-C0CB7FD38378}"/>
              </a:ext>
            </a:extLst>
          </p:cNvPr>
          <p:cNvSpPr txBox="1"/>
          <p:nvPr/>
        </p:nvSpPr>
        <p:spPr>
          <a:xfrm>
            <a:off x="4306594" y="4465188"/>
            <a:ext cx="1161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vote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F625C3B-EEA5-4E25-A605-D36ECF7071FC}"/>
              </a:ext>
            </a:extLst>
          </p:cNvPr>
          <p:cNvSpPr txBox="1"/>
          <p:nvPr/>
        </p:nvSpPr>
        <p:spPr>
          <a:xfrm>
            <a:off x="5484924" y="4465835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Pre-commit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Message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424C7DC-3235-4C9F-B96F-5E733AFEB78D}"/>
              </a:ext>
            </a:extLst>
          </p:cNvPr>
          <p:cNvSpPr txBox="1"/>
          <p:nvPr/>
        </p:nvSpPr>
        <p:spPr>
          <a:xfrm>
            <a:off x="6892492" y="4468759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Pre-commit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Vote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05901DD-0595-4A05-B34A-40A97A939F53}"/>
              </a:ext>
            </a:extLst>
          </p:cNvPr>
          <p:cNvSpPr txBox="1"/>
          <p:nvPr/>
        </p:nvSpPr>
        <p:spPr>
          <a:xfrm>
            <a:off x="8279755" y="4483593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Message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5F36D7C-D937-43E0-A6A2-4FAD9299C0C4}"/>
              </a:ext>
            </a:extLst>
          </p:cNvPr>
          <p:cNvSpPr txBox="1"/>
          <p:nvPr/>
        </p:nvSpPr>
        <p:spPr>
          <a:xfrm>
            <a:off x="9458085" y="4475942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Vote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526C4-B37D-41E4-B5AD-C939C5B11CEE}"/>
              </a:ext>
            </a:extLst>
          </p:cNvPr>
          <p:cNvCxnSpPr>
            <a:cxnSpLocks/>
          </p:cNvCxnSpPr>
          <p:nvPr/>
        </p:nvCxnSpPr>
        <p:spPr>
          <a:xfrm>
            <a:off x="9485767" y="2532975"/>
            <a:ext cx="0" cy="19373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ABFC708D-6DA6-417C-BD88-CB2E590A3A37}"/>
              </a:ext>
            </a:extLst>
          </p:cNvPr>
          <p:cNvCxnSpPr>
            <a:cxnSpLocks/>
          </p:cNvCxnSpPr>
          <p:nvPr/>
        </p:nvCxnSpPr>
        <p:spPr>
          <a:xfrm>
            <a:off x="10627095" y="2540961"/>
            <a:ext cx="1074201" cy="62202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B5B8656A-717D-4380-9F38-B1F37B64995E}"/>
              </a:ext>
            </a:extLst>
          </p:cNvPr>
          <p:cNvCxnSpPr>
            <a:cxnSpLocks/>
          </p:cNvCxnSpPr>
          <p:nvPr/>
        </p:nvCxnSpPr>
        <p:spPr>
          <a:xfrm>
            <a:off x="10627095" y="2540961"/>
            <a:ext cx="1074201" cy="126682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426A14D-E242-4B00-896C-D9ED8E53B8F7}"/>
              </a:ext>
            </a:extLst>
          </p:cNvPr>
          <p:cNvCxnSpPr>
            <a:cxnSpLocks/>
          </p:cNvCxnSpPr>
          <p:nvPr/>
        </p:nvCxnSpPr>
        <p:spPr>
          <a:xfrm>
            <a:off x="10627095" y="2534289"/>
            <a:ext cx="1074201" cy="19164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D721062-E499-4308-B7EB-4FE6B3973EC9}"/>
              </a:ext>
            </a:extLst>
          </p:cNvPr>
          <p:cNvCxnSpPr>
            <a:cxnSpLocks/>
          </p:cNvCxnSpPr>
          <p:nvPr/>
        </p:nvCxnSpPr>
        <p:spPr>
          <a:xfrm flipV="1">
            <a:off x="9510948" y="2540961"/>
            <a:ext cx="1116147" cy="1271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1CF9858-FAE7-4DCA-AB03-3272CD43DDA6}"/>
              </a:ext>
            </a:extLst>
          </p:cNvPr>
          <p:cNvCxnSpPr>
            <a:cxnSpLocks/>
          </p:cNvCxnSpPr>
          <p:nvPr/>
        </p:nvCxnSpPr>
        <p:spPr>
          <a:xfrm flipV="1">
            <a:off x="9493854" y="2540961"/>
            <a:ext cx="1153342" cy="625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0ED2D72A-BBD0-4D00-BADD-D4A8F99DD411}"/>
              </a:ext>
            </a:extLst>
          </p:cNvPr>
          <p:cNvSpPr txBox="1"/>
          <p:nvPr/>
        </p:nvSpPr>
        <p:spPr>
          <a:xfrm>
            <a:off x="10675921" y="4481419"/>
            <a:ext cx="976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Decide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25627F9F-5585-454E-90E4-73521F5FC13B}"/>
              </a:ext>
            </a:extLst>
          </p:cNvPr>
          <p:cNvCxnSpPr>
            <a:cxnSpLocks/>
          </p:cNvCxnSpPr>
          <p:nvPr/>
        </p:nvCxnSpPr>
        <p:spPr>
          <a:xfrm flipH="1">
            <a:off x="11698628" y="2532975"/>
            <a:ext cx="2668" cy="192701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88AA93-1280-4FFC-B258-8B97E8C27AF8}"/>
              </a:ext>
            </a:extLst>
          </p:cNvPr>
          <p:cNvCxnSpPr/>
          <p:nvPr/>
        </p:nvCxnSpPr>
        <p:spPr>
          <a:xfrm>
            <a:off x="1552994" y="4453215"/>
            <a:ext cx="10332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D3147C4-07F2-4613-BE86-3B3482A966CE}"/>
              </a:ext>
            </a:extLst>
          </p:cNvPr>
          <p:cNvSpPr/>
          <p:nvPr/>
        </p:nvSpPr>
        <p:spPr>
          <a:xfrm>
            <a:off x="1439740" y="306759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2779C835-3CDC-435A-AB1C-0426DB9C6A8B}"/>
              </a:ext>
            </a:extLst>
          </p:cNvPr>
          <p:cNvCxnSpPr>
            <a:cxnSpLocks/>
          </p:cNvCxnSpPr>
          <p:nvPr/>
        </p:nvCxnSpPr>
        <p:spPr>
          <a:xfrm>
            <a:off x="2921554" y="5298440"/>
            <a:ext cx="25902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D5C9BF30-B41C-4824-961E-C909B258CF2D}"/>
              </a:ext>
            </a:extLst>
          </p:cNvPr>
          <p:cNvSpPr txBox="1"/>
          <p:nvPr/>
        </p:nvSpPr>
        <p:spPr>
          <a:xfrm>
            <a:off x="3937256" y="5343206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Prepare 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Phase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70CB1072-5F82-453A-B565-909FD971120B}"/>
              </a:ext>
            </a:extLst>
          </p:cNvPr>
          <p:cNvCxnSpPr>
            <a:cxnSpLocks/>
          </p:cNvCxnSpPr>
          <p:nvPr/>
        </p:nvCxnSpPr>
        <p:spPr>
          <a:xfrm>
            <a:off x="5582459" y="5298440"/>
            <a:ext cx="26714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0078C255-36D6-4C75-A743-63AAFEADB1AE}"/>
              </a:ext>
            </a:extLst>
          </p:cNvPr>
          <p:cNvSpPr txBox="1"/>
          <p:nvPr/>
        </p:nvSpPr>
        <p:spPr>
          <a:xfrm>
            <a:off x="6369838" y="5343206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Pre-Commit 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Phase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DF0B939-5C0D-488D-9319-3AF731321291}"/>
              </a:ext>
            </a:extLst>
          </p:cNvPr>
          <p:cNvCxnSpPr>
            <a:cxnSpLocks/>
          </p:cNvCxnSpPr>
          <p:nvPr/>
        </p:nvCxnSpPr>
        <p:spPr>
          <a:xfrm>
            <a:off x="8293059" y="5298440"/>
            <a:ext cx="23744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F4B7D756-E3FF-44A5-BF31-6121610B51DF}"/>
              </a:ext>
            </a:extLst>
          </p:cNvPr>
          <p:cNvSpPr txBox="1"/>
          <p:nvPr/>
        </p:nvSpPr>
        <p:spPr>
          <a:xfrm>
            <a:off x="8996083" y="5343206"/>
            <a:ext cx="129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Commit Phase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EC1661-5D6F-4181-AA1E-B5FB1B97AF65}"/>
              </a:ext>
            </a:extLst>
          </p:cNvPr>
          <p:cNvCxnSpPr>
            <a:cxnSpLocks/>
          </p:cNvCxnSpPr>
          <p:nvPr/>
        </p:nvCxnSpPr>
        <p:spPr>
          <a:xfrm>
            <a:off x="1552994" y="3173055"/>
            <a:ext cx="10332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FE1B02F-0F3D-4FCC-8CC1-3C5C1C35B0BD}"/>
              </a:ext>
            </a:extLst>
          </p:cNvPr>
          <p:cNvCxnSpPr>
            <a:cxnSpLocks/>
          </p:cNvCxnSpPr>
          <p:nvPr/>
        </p:nvCxnSpPr>
        <p:spPr>
          <a:xfrm flipH="1">
            <a:off x="6974088" y="2532975"/>
            <a:ext cx="9387" cy="192039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63C4D24-7E68-4D29-B1B1-7CEB499A3F59}"/>
              </a:ext>
            </a:extLst>
          </p:cNvPr>
          <p:cNvCxnSpPr>
            <a:cxnSpLocks/>
          </p:cNvCxnSpPr>
          <p:nvPr/>
        </p:nvCxnSpPr>
        <p:spPr>
          <a:xfrm>
            <a:off x="5572651" y="2539647"/>
            <a:ext cx="1410824" cy="62643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31DD53D-EDC4-42BC-8C09-76D5C76C4D03}"/>
              </a:ext>
            </a:extLst>
          </p:cNvPr>
          <p:cNvCxnSpPr>
            <a:cxnSpLocks/>
          </p:cNvCxnSpPr>
          <p:nvPr/>
        </p:nvCxnSpPr>
        <p:spPr>
          <a:xfrm>
            <a:off x="5572651" y="2539647"/>
            <a:ext cx="1402222" cy="12681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4C755B2-6F10-4023-BFB3-633B4A65F1F2}"/>
              </a:ext>
            </a:extLst>
          </p:cNvPr>
          <p:cNvCxnSpPr>
            <a:cxnSpLocks/>
          </p:cNvCxnSpPr>
          <p:nvPr/>
        </p:nvCxnSpPr>
        <p:spPr>
          <a:xfrm>
            <a:off x="5572651" y="2532975"/>
            <a:ext cx="1404105" cy="191779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CE602-DDE0-1D4E-BE32-1975824E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9" grpId="0"/>
      <p:bldP spid="134" grpId="0"/>
      <p:bldP spid="135" grpId="0"/>
      <p:bldP spid="136" grpId="0"/>
      <p:bldP spid="137" grpId="0"/>
      <p:bldP spid="138" grpId="0"/>
      <p:bldP spid="160" grpId="0"/>
      <p:bldP spid="173" grpId="0"/>
      <p:bldP spid="175" grpId="0"/>
      <p:bldP spid="1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419E74-D07C-6249-BAE2-312C1D85F04A}"/>
              </a:ext>
            </a:extLst>
          </p:cNvPr>
          <p:cNvSpPr txBox="1">
            <a:spLocks/>
          </p:cNvSpPr>
          <p:nvPr/>
        </p:nvSpPr>
        <p:spPr bwMode="auto">
          <a:xfrm>
            <a:off x="310517" y="2343832"/>
            <a:ext cx="10815235" cy="35110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System consisting of n &gt;&gt; 3f+1. </a:t>
            </a:r>
          </a:p>
          <a:p>
            <a:pPr lvl="1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Q/U [SOSP’05] expects 5f+1 replicas.</a:t>
            </a:r>
          </a:p>
          <a:p>
            <a:pPr marL="457200" lvl="1" indent="0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endParaRPr lang="en-US" sz="800" dirty="0">
              <a:latin typeface="Palatino Linotype" panose="02040502050505030304" pitchFamily="18" charset="0"/>
            </a:endParaRP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Use of trusted components to prevent primary equivocation.</a:t>
            </a:r>
          </a:p>
          <a:p>
            <a:pPr lvl="1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AHL [SIGMOD’19]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3F1DE8-69EB-E84F-AA77-7E3F21F0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53549"/>
            <a:ext cx="10815235" cy="64633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Other Proposed Byzantine-Fault Tolerant Designs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2353"/>
            <a:ext cx="12192000" cy="757130"/>
          </a:xfrm>
        </p:spPr>
        <p:txBody>
          <a:bodyPr/>
          <a:lstStyle/>
          <a:p>
            <a:pPr algn="ctr"/>
            <a:r>
              <a:rPr lang="en-US" sz="4800" b="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Novel Byzantine Fault-Tolerant Protocols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290207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2986930"/>
            <a:ext cx="2825296" cy="11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2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284410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655045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361936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02246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38136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979CD-0EAB-C942-AD1F-443E5B3A8B68}"/>
              </a:ext>
            </a:extLst>
          </p:cNvPr>
          <p:cNvSpPr txBox="1">
            <a:spLocks/>
          </p:cNvSpPr>
          <p:nvPr/>
        </p:nvSpPr>
        <p:spPr bwMode="auto">
          <a:xfrm>
            <a:off x="886066" y="518317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reliance </a:t>
            </a:r>
            <a:r>
              <a:rPr lang="en-US" sz="2400" dirty="0">
                <a:latin typeface="Palatino Linotype" panose="02040502050505030304" pitchFamily="18" charset="0"/>
              </a:rPr>
              <a:t>on a twin-path design.</a:t>
            </a:r>
          </a:p>
        </p:txBody>
      </p:sp>
    </p:spTree>
    <p:extLst>
      <p:ext uri="{BB962C8B-B14F-4D97-AF65-F5344CB8AC3E}">
        <p14:creationId xmlns:p14="http://schemas.microsoft.com/office/powerpoint/2010/main" val="26463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276122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vs Other Protocols 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E4640-FCBF-FF4D-AF49-1698C533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" name="Picture 3" descr="A screenshot of a social media post with text and people in background&#10;&#10;Description automatically generated">
            <a:extLst>
              <a:ext uri="{FF2B5EF4-FFF2-40B4-BE49-F238E27FC236}">
                <a16:creationId xmlns:a16="http://schemas.microsoft.com/office/drawing/2014/main" id="{8D848DA3-482F-D947-A786-15A3D51D1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567"/>
            <a:ext cx="12118312" cy="28508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A305A3-81A7-DD4D-A466-2D0C006E12D1}"/>
              </a:ext>
            </a:extLst>
          </p:cNvPr>
          <p:cNvSpPr/>
          <p:nvPr/>
        </p:nvSpPr>
        <p:spPr>
          <a:xfrm>
            <a:off x="73688" y="2850228"/>
            <a:ext cx="12044624" cy="43631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089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5574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View Change Protocol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292373" y="3877739"/>
            <a:ext cx="87782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292373" y="3237659"/>
            <a:ext cx="87782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292373" y="2597579"/>
            <a:ext cx="87782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292373" y="4517819"/>
            <a:ext cx="8778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054810" y="300879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054810" y="361495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0" y="4299076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Byzantine Primary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540640" y="2402625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New Primary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2538838" y="2604251"/>
            <a:ext cx="2894724" cy="613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2538838" y="2604251"/>
            <a:ext cx="2873740" cy="12452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2516762" y="2590908"/>
            <a:ext cx="2950491" cy="1865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</p:cNvCxnSpPr>
          <p:nvPr/>
        </p:nvCxnSpPr>
        <p:spPr>
          <a:xfrm>
            <a:off x="2521755" y="2587939"/>
            <a:ext cx="0" cy="19269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>
            <a:off x="5443878" y="2587939"/>
            <a:ext cx="0" cy="19347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7932857" y="2587939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10210816" y="2587939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>
            <a:off x="2538838" y="3247301"/>
            <a:ext cx="2772921" cy="6022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460953" y="3892873"/>
            <a:ext cx="2463344" cy="598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 flipV="1">
            <a:off x="5471269" y="2634203"/>
            <a:ext cx="2438213" cy="12396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2520105" y="4540726"/>
            <a:ext cx="2815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View Change Request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5413931" y="4527314"/>
            <a:ext cx="261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Join after Receiving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f+1 VC requests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2623FC-5DDB-44A2-8C8C-B80B4E58247C}"/>
              </a:ext>
            </a:extLst>
          </p:cNvPr>
          <p:cNvCxnSpPr>
            <a:cxnSpLocks/>
          </p:cNvCxnSpPr>
          <p:nvPr/>
        </p:nvCxnSpPr>
        <p:spPr>
          <a:xfrm flipV="1">
            <a:off x="2533845" y="2634203"/>
            <a:ext cx="2882643" cy="593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8D7CF1-72AA-4CED-8CEE-DECA912CAA5C}"/>
              </a:ext>
            </a:extLst>
          </p:cNvPr>
          <p:cNvCxnSpPr>
            <a:cxnSpLocks/>
          </p:cNvCxnSpPr>
          <p:nvPr/>
        </p:nvCxnSpPr>
        <p:spPr>
          <a:xfrm>
            <a:off x="2538838" y="3247300"/>
            <a:ext cx="2905040" cy="1235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29A0B0B-5C30-45C8-8DDE-9FA45D08702F}"/>
              </a:ext>
            </a:extLst>
          </p:cNvPr>
          <p:cNvCxnSpPr>
            <a:cxnSpLocks/>
          </p:cNvCxnSpPr>
          <p:nvPr/>
        </p:nvCxnSpPr>
        <p:spPr>
          <a:xfrm flipV="1">
            <a:off x="5450637" y="3232761"/>
            <a:ext cx="2476659" cy="650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BD2819B-C547-4C49-92C9-AD64B34E2C09}"/>
              </a:ext>
            </a:extLst>
          </p:cNvPr>
          <p:cNvCxnSpPr>
            <a:cxnSpLocks/>
          </p:cNvCxnSpPr>
          <p:nvPr/>
        </p:nvCxnSpPr>
        <p:spPr>
          <a:xfrm>
            <a:off x="7950672" y="2604251"/>
            <a:ext cx="2236768" cy="6111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8DFFD3-0817-434E-ADD7-1A84E561BE18}"/>
              </a:ext>
            </a:extLst>
          </p:cNvPr>
          <p:cNvCxnSpPr>
            <a:cxnSpLocks/>
          </p:cNvCxnSpPr>
          <p:nvPr/>
        </p:nvCxnSpPr>
        <p:spPr>
          <a:xfrm>
            <a:off x="7950672" y="2604251"/>
            <a:ext cx="2254582" cy="12229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D8520E3-9B7E-458C-BF09-E24CB55B7594}"/>
              </a:ext>
            </a:extLst>
          </p:cNvPr>
          <p:cNvCxnSpPr>
            <a:cxnSpLocks/>
          </p:cNvCxnSpPr>
          <p:nvPr/>
        </p:nvCxnSpPr>
        <p:spPr>
          <a:xfrm>
            <a:off x="7928596" y="2590908"/>
            <a:ext cx="2258844" cy="18657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DBB4C1D-1A39-49EB-8B26-FEEF54D8E915}"/>
              </a:ext>
            </a:extLst>
          </p:cNvPr>
          <p:cNvSpPr txBox="1"/>
          <p:nvPr/>
        </p:nvSpPr>
        <p:spPr>
          <a:xfrm>
            <a:off x="8333908" y="4507658"/>
            <a:ext cx="139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New View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Propose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99581DE-08E4-499A-A4EA-A455520A8E96}"/>
              </a:ext>
            </a:extLst>
          </p:cNvPr>
          <p:cNvSpPr txBox="1"/>
          <p:nvPr/>
        </p:nvSpPr>
        <p:spPr>
          <a:xfrm>
            <a:off x="10174521" y="4527755"/>
            <a:ext cx="139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Enter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New View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2967D0-4D83-4B49-B64A-B2FD6B708916}"/>
              </a:ext>
            </a:extLst>
          </p:cNvPr>
          <p:cNvSpPr/>
          <p:nvPr/>
        </p:nvSpPr>
        <p:spPr>
          <a:xfrm>
            <a:off x="2405987" y="248376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185ED04-66D9-6848-A076-761607025954}"/>
              </a:ext>
            </a:extLst>
          </p:cNvPr>
          <p:cNvSpPr/>
          <p:nvPr/>
        </p:nvSpPr>
        <p:spPr>
          <a:xfrm>
            <a:off x="2399757" y="312899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3DF3DE8-F11B-1846-AC12-73962F3AE2E6}"/>
              </a:ext>
            </a:extLst>
          </p:cNvPr>
          <p:cNvSpPr/>
          <p:nvPr/>
        </p:nvSpPr>
        <p:spPr>
          <a:xfrm>
            <a:off x="2405987" y="377990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C31EAF4-2045-AB47-8A78-06BCB25931A5}"/>
              </a:ext>
            </a:extLst>
          </p:cNvPr>
          <p:cNvSpPr/>
          <p:nvPr/>
        </p:nvSpPr>
        <p:spPr>
          <a:xfrm>
            <a:off x="2399757" y="440999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E3FA3-CF1D-6042-A8F4-5C40A620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95" grpId="0"/>
      <p:bldP spid="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Scalability under Single Failure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E50FDD-9C83-6245-97B5-29D581E1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3A38B02-AA51-D044-8FAB-B8BC2BE4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120"/>
            <a:ext cx="12192000" cy="4109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0E466-8CCE-774B-9EB7-D5BD710B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343" y="5615539"/>
            <a:ext cx="5841431" cy="4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561760BA-643E-F046-ADA9-885AA8210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198876"/>
            <a:ext cx="1625782" cy="1701985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11E0C143-8BDA-0E45-BA42-328A03BE6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109980"/>
            <a:ext cx="1625782" cy="1701985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C5412245-0E7F-F84A-84F8-7D1D2C5A1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080256"/>
            <a:ext cx="1625782" cy="1701985"/>
          </a:xfrm>
          <a:prstGeom prst="rect">
            <a:avLst/>
          </a:prstGeom>
        </p:spPr>
      </p:pic>
      <p:pic>
        <p:nvPicPr>
          <p:cNvPr id="10" name="Graphic 9" descr="Database">
            <a:extLst>
              <a:ext uri="{FF2B5EF4-FFF2-40B4-BE49-F238E27FC236}">
                <a16:creationId xmlns:a16="http://schemas.microsoft.com/office/drawing/2014/main" id="{1A792377-D435-EC4C-A641-617EFEDFF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9760" y="2139734"/>
            <a:ext cx="1625782" cy="1701985"/>
          </a:xfrm>
          <a:prstGeom prst="rect">
            <a:avLst/>
          </a:prstGeom>
        </p:spPr>
      </p:pic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B8ECE97B-1D4D-144F-939B-AF02BDAA0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2304" y="4592699"/>
            <a:ext cx="914400" cy="914400"/>
          </a:xfrm>
          <a:prstGeom prst="rect">
            <a:avLst/>
          </a:prstGeom>
        </p:spPr>
      </p:pic>
      <p:pic>
        <p:nvPicPr>
          <p:cNvPr id="12" name="Graphic 11" descr="Envelope">
            <a:extLst>
              <a:ext uri="{FF2B5EF4-FFF2-40B4-BE49-F238E27FC236}">
                <a16:creationId xmlns:a16="http://schemas.microsoft.com/office/drawing/2014/main" id="{78000259-8D81-5D48-9017-4FAA69F98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7496" y="4595363"/>
            <a:ext cx="914400" cy="914400"/>
          </a:xfrm>
          <a:prstGeom prst="rect">
            <a:avLst/>
          </a:prstGeom>
        </p:spPr>
      </p:pic>
      <p:pic>
        <p:nvPicPr>
          <p:cNvPr id="13" name="Graphic 12" descr="Envelope">
            <a:extLst>
              <a:ext uri="{FF2B5EF4-FFF2-40B4-BE49-F238E27FC236}">
                <a16:creationId xmlns:a16="http://schemas.microsoft.com/office/drawing/2014/main" id="{A293114E-344D-ED41-8005-11093DECF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6907" y="4595360"/>
            <a:ext cx="914400" cy="914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EAC7D1F-041B-2449-82E1-EF69BC8A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414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561B8A-2B4B-A441-9A99-9C2566047FFE}"/>
              </a:ext>
            </a:extLst>
          </p:cNvPr>
          <p:cNvGrpSpPr/>
          <p:nvPr/>
        </p:nvGrpSpPr>
        <p:grpSpPr>
          <a:xfrm>
            <a:off x="2861862" y="3080151"/>
            <a:ext cx="2300902" cy="1523135"/>
            <a:chOff x="766816" y="1730318"/>
            <a:chExt cx="2300902" cy="1523135"/>
          </a:xfrm>
        </p:grpSpPr>
        <p:pic>
          <p:nvPicPr>
            <p:cNvPr id="17" name="Graphic 16" descr="Thought bubble">
              <a:extLst>
                <a:ext uri="{FF2B5EF4-FFF2-40B4-BE49-F238E27FC236}">
                  <a16:creationId xmlns:a16="http://schemas.microsoft.com/office/drawing/2014/main" id="{1626166A-52E9-C647-BD5A-8712B99C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18" name="Content Placeholder 4">
              <a:extLst>
                <a:ext uri="{FF2B5EF4-FFF2-40B4-BE49-F238E27FC236}">
                  <a16:creationId xmlns:a16="http://schemas.microsoft.com/office/drawing/2014/main" id="{0A3F71A3-B17C-2B41-B50A-364C731E4D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FD490-CF32-E245-BEA2-9F5A00EBD72A}"/>
              </a:ext>
            </a:extLst>
          </p:cNvPr>
          <p:cNvGrpSpPr/>
          <p:nvPr/>
        </p:nvGrpSpPr>
        <p:grpSpPr>
          <a:xfrm>
            <a:off x="6391193" y="1399342"/>
            <a:ext cx="2300902" cy="1523135"/>
            <a:chOff x="588671" y="1207773"/>
            <a:chExt cx="2300902" cy="1523135"/>
          </a:xfrm>
        </p:grpSpPr>
        <p:pic>
          <p:nvPicPr>
            <p:cNvPr id="20" name="Graphic 19" descr="Thought bubble">
              <a:extLst>
                <a:ext uri="{FF2B5EF4-FFF2-40B4-BE49-F238E27FC236}">
                  <a16:creationId xmlns:a16="http://schemas.microsoft.com/office/drawing/2014/main" id="{93FE36D6-C5D9-3C47-989A-4CA9D1E12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D52442F0-91AC-A145-854D-C5753E3BED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E26FF8-F6B8-E340-98A7-66E3CB49F236}"/>
              </a:ext>
            </a:extLst>
          </p:cNvPr>
          <p:cNvGrpSpPr/>
          <p:nvPr/>
        </p:nvGrpSpPr>
        <p:grpSpPr>
          <a:xfrm>
            <a:off x="9239253" y="1543727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7A951787-EAEC-D94C-ACF1-B58339F6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A5EF3F4B-5204-A24B-A821-EB1ACFD4A5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69FEF1-83BC-7147-B703-803059D61AB7}"/>
              </a:ext>
            </a:extLst>
          </p:cNvPr>
          <p:cNvGrpSpPr/>
          <p:nvPr/>
        </p:nvGrpSpPr>
        <p:grpSpPr>
          <a:xfrm>
            <a:off x="9314926" y="3633115"/>
            <a:ext cx="2300902" cy="1523135"/>
            <a:chOff x="588671" y="1207773"/>
            <a:chExt cx="2300902" cy="1523135"/>
          </a:xfrm>
        </p:grpSpPr>
        <p:pic>
          <p:nvPicPr>
            <p:cNvPr id="26" name="Graphic 25" descr="Thought bubble">
              <a:extLst>
                <a:ext uri="{FF2B5EF4-FFF2-40B4-BE49-F238E27FC236}">
                  <a16:creationId xmlns:a16="http://schemas.microsoft.com/office/drawing/2014/main" id="{63E27E9D-124D-5B45-AD80-7B3B81FBC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20622657-7A82-C347-9F00-1C9E9A80C0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906023D-0251-C840-815B-70A84F45BC9F}"/>
              </a:ext>
            </a:extLst>
          </p:cNvPr>
          <p:cNvSpPr txBox="1"/>
          <p:nvPr/>
        </p:nvSpPr>
        <p:spPr>
          <a:xfrm>
            <a:off x="7712765" y="5367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31495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Concurrency Control (RCC) Paradigm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3652DA69-2EE7-614B-BBC9-391A3B9ACF88}"/>
              </a:ext>
            </a:extLst>
          </p:cNvPr>
          <p:cNvSpPr txBox="1">
            <a:spLocks/>
          </p:cNvSpPr>
          <p:nvPr/>
        </p:nvSpPr>
        <p:spPr bwMode="auto">
          <a:xfrm>
            <a:off x="110532" y="2490496"/>
            <a:ext cx="11970935" cy="250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34558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RCC Defense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252" y="2586535"/>
            <a:ext cx="11555605" cy="2459519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Why should BFT protocols rely on just </a:t>
            </a: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one</a:t>
            </a:r>
            <a:r>
              <a:rPr lang="en-US" sz="2400" dirty="0">
                <a:latin typeface="Palatino Linotype" panose="02040502050505030304" pitchFamily="18" charset="0"/>
              </a:rPr>
              <a:t> primary replica?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Malicious primary can </a:t>
            </a: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throttle</a:t>
            </a:r>
            <a:r>
              <a:rPr lang="en-US" sz="2400" dirty="0">
                <a:latin typeface="Palatino Linotype" panose="02040502050505030304" pitchFamily="18" charset="0"/>
              </a:rPr>
              <a:t> the system throughput.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Malicious primary requires </a:t>
            </a:r>
            <a:r>
              <a:rPr lang="en-US" sz="24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replacemenat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fall in throughput.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FA22B-EA25-0443-BCEB-DAA175CA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4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81003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Concurrency Control Paradigm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B77C2-F28F-C44E-9A46-49B138FA7CAF}"/>
              </a:ext>
            </a:extLst>
          </p:cNvPr>
          <p:cNvSpPr txBox="1"/>
          <p:nvPr/>
        </p:nvSpPr>
        <p:spPr>
          <a:xfrm>
            <a:off x="148204" y="2430291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653C4-C915-C94B-809A-90CC9DCDF217}"/>
              </a:ext>
            </a:extLst>
          </p:cNvPr>
          <p:cNvSpPr txBox="1"/>
          <p:nvPr/>
        </p:nvSpPr>
        <p:spPr>
          <a:xfrm>
            <a:off x="163243" y="3071895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49B2D-E9DA-E743-86E4-E79650D56BEA}"/>
              </a:ext>
            </a:extLst>
          </p:cNvPr>
          <p:cNvSpPr/>
          <p:nvPr/>
        </p:nvSpPr>
        <p:spPr>
          <a:xfrm>
            <a:off x="2634999" y="2248933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D63F78-C639-1F44-8101-33FC9865DC51}"/>
              </a:ext>
            </a:extLst>
          </p:cNvPr>
          <p:cNvSpPr/>
          <p:nvPr/>
        </p:nvSpPr>
        <p:spPr>
          <a:xfrm>
            <a:off x="5971050" y="2248933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17FC9-2D75-A946-841A-D223354B0694}"/>
              </a:ext>
            </a:extLst>
          </p:cNvPr>
          <p:cNvSpPr/>
          <p:nvPr/>
        </p:nvSpPr>
        <p:spPr>
          <a:xfrm>
            <a:off x="9307101" y="2243221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C2E4E4-D17E-6445-9361-0DE6C4014EC4}"/>
              </a:ext>
            </a:extLst>
          </p:cNvPr>
          <p:cNvSpPr txBox="1"/>
          <p:nvPr/>
        </p:nvSpPr>
        <p:spPr>
          <a:xfrm>
            <a:off x="3327274" y="2279846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2555C-1FEF-5C4A-96C2-80EBA3CA0435}"/>
              </a:ext>
            </a:extLst>
          </p:cNvPr>
          <p:cNvSpPr txBox="1"/>
          <p:nvPr/>
        </p:nvSpPr>
        <p:spPr>
          <a:xfrm>
            <a:off x="6663325" y="2278786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1A97F-21CD-904B-A54C-1415145791D3}"/>
              </a:ext>
            </a:extLst>
          </p:cNvPr>
          <p:cNvSpPr txBox="1"/>
          <p:nvPr/>
        </p:nvSpPr>
        <p:spPr>
          <a:xfrm>
            <a:off x="9994354" y="2229601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98F79-147C-3544-A723-EF1D36BE4D8C}"/>
              </a:ext>
            </a:extLst>
          </p:cNvPr>
          <p:cNvSpPr txBox="1"/>
          <p:nvPr/>
        </p:nvSpPr>
        <p:spPr>
          <a:xfrm>
            <a:off x="2651670" y="2987497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076C5-6CD6-B84D-BB76-1D8DA5679F0C}"/>
              </a:ext>
            </a:extLst>
          </p:cNvPr>
          <p:cNvSpPr txBox="1"/>
          <p:nvPr/>
        </p:nvSpPr>
        <p:spPr>
          <a:xfrm>
            <a:off x="5983776" y="2994697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C4067C-B0BF-534A-9ECA-66BD887AFDDB}"/>
              </a:ext>
            </a:extLst>
          </p:cNvPr>
          <p:cNvSpPr txBox="1"/>
          <p:nvPr/>
        </p:nvSpPr>
        <p:spPr>
          <a:xfrm>
            <a:off x="9332552" y="2901931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900B467-EBDF-864D-B3F2-871FA7040A64}"/>
              </a:ext>
            </a:extLst>
          </p:cNvPr>
          <p:cNvCxnSpPr>
            <a:cxnSpLocks/>
          </p:cNvCxnSpPr>
          <p:nvPr/>
        </p:nvCxnSpPr>
        <p:spPr>
          <a:xfrm rot="10800000">
            <a:off x="2622274" y="3892998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4CDE47-0136-E94E-AC12-0A3AC157C03B}"/>
              </a:ext>
            </a:extLst>
          </p:cNvPr>
          <p:cNvCxnSpPr>
            <a:cxnSpLocks/>
          </p:cNvCxnSpPr>
          <p:nvPr/>
        </p:nvCxnSpPr>
        <p:spPr>
          <a:xfrm>
            <a:off x="2119228" y="2691266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E6493B-6CA6-CB4C-9A99-1866131EB90C}"/>
              </a:ext>
            </a:extLst>
          </p:cNvPr>
          <p:cNvCxnSpPr>
            <a:cxnSpLocks/>
          </p:cNvCxnSpPr>
          <p:nvPr/>
        </p:nvCxnSpPr>
        <p:spPr>
          <a:xfrm>
            <a:off x="2103078" y="3410196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5A9703-F56B-B142-87EF-734D1BC420F8}"/>
              </a:ext>
            </a:extLst>
          </p:cNvPr>
          <p:cNvCxnSpPr>
            <a:cxnSpLocks/>
          </p:cNvCxnSpPr>
          <p:nvPr/>
        </p:nvCxnSpPr>
        <p:spPr>
          <a:xfrm>
            <a:off x="5454753" y="3188222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404E2C-690A-8642-83F5-FDA6F89F25ED}"/>
              </a:ext>
            </a:extLst>
          </p:cNvPr>
          <p:cNvCxnSpPr>
            <a:cxnSpLocks/>
          </p:cNvCxnSpPr>
          <p:nvPr/>
        </p:nvCxnSpPr>
        <p:spPr>
          <a:xfrm>
            <a:off x="8790804" y="3210634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CD8395E-7CB8-A94A-9005-FDA6713839F6}"/>
              </a:ext>
            </a:extLst>
          </p:cNvPr>
          <p:cNvSpPr txBox="1">
            <a:spLocks/>
          </p:cNvSpPr>
          <p:nvPr/>
        </p:nvSpPr>
        <p:spPr bwMode="auto">
          <a:xfrm>
            <a:off x="884582" y="5320971"/>
            <a:ext cx="10515600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RCC can employ several BFT protocols: PBFT, Zyzzyva, SBFT and PoE.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1472341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1472341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472341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1472341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29642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258433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16190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1469075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265655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1712040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3530523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3535682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530523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1701723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3530523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359323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188123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391060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357993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371626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334947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387441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334719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016923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2564561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3719725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5823402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7664098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165073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211252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181669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216091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157340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200854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208754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247452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192198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401223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046551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045304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032408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260937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182621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547464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547464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547464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547464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1547464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467349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467349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467349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467349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467349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1707048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3525531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3525531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3525531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1696731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3525531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354331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183131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362150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364647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344015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354331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344015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354331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011931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2728983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203762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206259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185627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195943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185627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195943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175311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175311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175311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396231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014426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027237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014426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1542472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1542472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1542472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1542472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1542472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266114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224926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229223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271416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230228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234525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266114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224926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229223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266393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225205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229502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309489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187661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1326723" y="6411284"/>
            <a:ext cx="822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 on each replica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  <p:bldP spid="2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-2" y="247824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Colluding Primaries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1212018"/>
            <a:ext cx="12191999" cy="1271951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Multiple malicious primaries can prevent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Solution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Optimistic Recovery through State Exchange.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04DBE2-3D8E-0E4A-9B81-29451F88962B}"/>
              </a:ext>
            </a:extLst>
          </p:cNvPr>
          <p:cNvSpPr/>
          <p:nvPr/>
        </p:nvSpPr>
        <p:spPr>
          <a:xfrm>
            <a:off x="7846668" y="2735761"/>
            <a:ext cx="2674306" cy="146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B1F267-457A-E34B-B51C-E55187AA9658}"/>
              </a:ext>
            </a:extLst>
          </p:cNvPr>
          <p:cNvSpPr/>
          <p:nvPr/>
        </p:nvSpPr>
        <p:spPr>
          <a:xfrm>
            <a:off x="4915701" y="2743773"/>
            <a:ext cx="2674306" cy="146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28AD2E-E9DB-C048-BA54-C12F3D171D7D}"/>
              </a:ext>
            </a:extLst>
          </p:cNvPr>
          <p:cNvSpPr/>
          <p:nvPr/>
        </p:nvSpPr>
        <p:spPr>
          <a:xfrm>
            <a:off x="3743154" y="4685116"/>
            <a:ext cx="5070817" cy="21781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FA7E91-FA27-E54A-9C1B-E19A44A1CB33}"/>
              </a:ext>
            </a:extLst>
          </p:cNvPr>
          <p:cNvSpPr/>
          <p:nvPr/>
        </p:nvSpPr>
        <p:spPr>
          <a:xfrm>
            <a:off x="1885280" y="2741725"/>
            <a:ext cx="2674306" cy="146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D9A6A-4082-D945-A4A1-EF620779D3FB}"/>
              </a:ext>
            </a:extLst>
          </p:cNvPr>
          <p:cNvSpPr txBox="1"/>
          <p:nvPr/>
        </p:nvSpPr>
        <p:spPr>
          <a:xfrm>
            <a:off x="2137410" y="3095454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D7D46-0F3E-7E4A-963F-3A1C61DC9221}"/>
              </a:ext>
            </a:extLst>
          </p:cNvPr>
          <p:cNvSpPr txBox="1"/>
          <p:nvPr/>
        </p:nvSpPr>
        <p:spPr>
          <a:xfrm>
            <a:off x="8070278" y="3134980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6B2BA-F2B3-914A-B46B-827C2F805711}"/>
              </a:ext>
            </a:extLst>
          </p:cNvPr>
          <p:cNvSpPr txBox="1"/>
          <p:nvPr/>
        </p:nvSpPr>
        <p:spPr>
          <a:xfrm>
            <a:off x="5075551" y="2990486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14905-6D00-FA48-9F64-D4CEFF211110}"/>
              </a:ext>
            </a:extLst>
          </p:cNvPr>
          <p:cNvSpPr txBox="1"/>
          <p:nvPr/>
        </p:nvSpPr>
        <p:spPr>
          <a:xfrm>
            <a:off x="4725362" y="5655969"/>
            <a:ext cx="3181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54131-0B17-354B-A94A-BE2665BB336E}"/>
              </a:ext>
            </a:extLst>
          </p:cNvPr>
          <p:cNvSpPr txBox="1"/>
          <p:nvPr/>
        </p:nvSpPr>
        <p:spPr>
          <a:xfrm>
            <a:off x="4559588" y="4991075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8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8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B2C639-088D-0D47-B466-C48D963DCD3F}"/>
              </a:ext>
            </a:extLst>
          </p:cNvPr>
          <p:cNvSpPr txBox="1"/>
          <p:nvPr/>
        </p:nvSpPr>
        <p:spPr>
          <a:xfrm>
            <a:off x="7725365" y="5039953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8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8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E562FC5D-26DA-DB40-9880-B31D0004FFAF}"/>
              </a:ext>
            </a:extLst>
          </p:cNvPr>
          <p:cNvSpPr/>
          <p:nvPr/>
        </p:nvSpPr>
        <p:spPr>
          <a:xfrm>
            <a:off x="4436643" y="4903261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09432EEE-35E0-E647-B1C0-464F87799400}"/>
              </a:ext>
            </a:extLst>
          </p:cNvPr>
          <p:cNvSpPr/>
          <p:nvPr/>
        </p:nvSpPr>
        <p:spPr>
          <a:xfrm>
            <a:off x="7603719" y="4952149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E0A1DF-3F73-4848-BF07-F2E3D9CD34DD}"/>
              </a:ext>
            </a:extLst>
          </p:cNvPr>
          <p:cNvSpPr/>
          <p:nvPr/>
        </p:nvSpPr>
        <p:spPr>
          <a:xfrm>
            <a:off x="4559586" y="5532059"/>
            <a:ext cx="3438072" cy="1207932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AA89E6-8797-0D49-BE5A-486C4A6D2348}"/>
              </a:ext>
            </a:extLst>
          </p:cNvPr>
          <p:cNvCxnSpPr/>
          <p:nvPr/>
        </p:nvCxnSpPr>
        <p:spPr>
          <a:xfrm flipH="1" flipV="1">
            <a:off x="4044752" y="4065162"/>
            <a:ext cx="667016" cy="8869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8AB878-522F-364B-BCA2-397D7A359D61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4933265" y="3992998"/>
            <a:ext cx="374079" cy="88277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CD6D473F-6290-AA49-A1C3-DF2C3B1AF2D6}"/>
              </a:ext>
            </a:extLst>
          </p:cNvPr>
          <p:cNvSpPr/>
          <p:nvPr/>
        </p:nvSpPr>
        <p:spPr>
          <a:xfrm>
            <a:off x="5051090" y="446462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8AD2BF-22FE-174A-AA20-B1A224E7FEFE}"/>
              </a:ext>
            </a:extLst>
          </p:cNvPr>
          <p:cNvCxnSpPr>
            <a:cxnSpLocks/>
          </p:cNvCxnSpPr>
          <p:nvPr/>
        </p:nvCxnSpPr>
        <p:spPr>
          <a:xfrm flipV="1">
            <a:off x="8260190" y="4176891"/>
            <a:ext cx="547355" cy="914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7A8AD9-F773-F143-AB84-E928C0FEB2ED}"/>
              </a:ext>
            </a:extLst>
          </p:cNvPr>
          <p:cNvCxnSpPr>
            <a:cxnSpLocks/>
          </p:cNvCxnSpPr>
          <p:nvPr/>
        </p:nvCxnSpPr>
        <p:spPr>
          <a:xfrm flipH="1" flipV="1">
            <a:off x="7392357" y="3922356"/>
            <a:ext cx="547355" cy="9998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4201E1C3-645E-6341-BCEF-C42DFEDDA0E0}"/>
              </a:ext>
            </a:extLst>
          </p:cNvPr>
          <p:cNvSpPr/>
          <p:nvPr/>
        </p:nvSpPr>
        <p:spPr>
          <a:xfrm>
            <a:off x="6707829" y="4447942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4F5AEF-3DF6-7D49-9D66-BAB6F686A16A}"/>
              </a:ext>
            </a:extLst>
          </p:cNvPr>
          <p:cNvSpPr txBox="1"/>
          <p:nvPr/>
        </p:nvSpPr>
        <p:spPr>
          <a:xfrm>
            <a:off x="5691152" y="4892875"/>
            <a:ext cx="127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97ECA0-7AC6-B146-9E77-972EDD4E554F}"/>
              </a:ext>
            </a:extLst>
          </p:cNvPr>
          <p:cNvSpPr txBox="1"/>
          <p:nvPr/>
        </p:nvSpPr>
        <p:spPr>
          <a:xfrm>
            <a:off x="4488863" y="395147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9F37DD-54FD-6B4E-A871-686B45DDA1FD}"/>
              </a:ext>
            </a:extLst>
          </p:cNvPr>
          <p:cNvSpPr txBox="1"/>
          <p:nvPr/>
        </p:nvSpPr>
        <p:spPr>
          <a:xfrm>
            <a:off x="7877287" y="395516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1" grpId="0" animBg="1"/>
      <p:bldP spid="24" grpId="0" animBg="1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 descr="A picture containing map, grass, different, photo&#10;&#10;Description automatically generated">
            <a:extLst>
              <a:ext uri="{FF2B5EF4-FFF2-40B4-BE49-F238E27FC236}">
                <a16:creationId xmlns:a16="http://schemas.microsoft.com/office/drawing/2014/main" id="{765F3D68-19B1-064D-AFED-CA021DAB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83" y="128132"/>
            <a:ext cx="5559408" cy="51470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65EB52-1393-6D44-BBDD-070BABA9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9049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0682313-93BD-DA40-90C8-01E1FA46B777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3468104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Single Failure Experiments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6657F3-B118-3B4E-BC14-4A101DB06775}"/>
              </a:ext>
            </a:extLst>
          </p:cNvPr>
          <p:cNvGrpSpPr/>
          <p:nvPr/>
        </p:nvGrpSpPr>
        <p:grpSpPr>
          <a:xfrm>
            <a:off x="4442353" y="614273"/>
            <a:ext cx="6368002" cy="3721865"/>
            <a:chOff x="8171614" y="557580"/>
            <a:chExt cx="6368002" cy="37218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208305-90B3-304A-8364-1067DD83B787}"/>
                </a:ext>
              </a:extLst>
            </p:cNvPr>
            <p:cNvSpPr/>
            <p:nvPr/>
          </p:nvSpPr>
          <p:spPr>
            <a:xfrm>
              <a:off x="8171614" y="6507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33A84D-027A-0042-A83F-B3325AAEE308}"/>
                </a:ext>
              </a:extLst>
            </p:cNvPr>
            <p:cNvSpPr/>
            <p:nvPr/>
          </p:nvSpPr>
          <p:spPr>
            <a:xfrm>
              <a:off x="8171614" y="3782920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462B71-8212-314A-98AA-DDB8605BB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975231"/>
              <a:ext cx="5092839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62580C-5B31-5549-A59E-48D8B33D9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975231"/>
              <a:ext cx="5092839" cy="2923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FA59CA48-E93B-2045-8E7B-551AA3AF65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731022" y="557580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26x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F4A0087-B7E6-EB49-86B0-914685E3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57" y="5435891"/>
            <a:ext cx="9982889" cy="4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61062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Global Scale Resilient Blockchain Fabric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8114" y="2344683"/>
            <a:ext cx="11555605" cy="2508187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Traditional BFT protocols do not scale to geographically large distances.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Blockchain requires decentralization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replicas can be far apart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expensive communication!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The underlying BFT consensus protocol should be topology-aware.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6E2483-08B1-B24A-A3A8-7FCDFFF1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0F6CE2-428D-7342-9925-76F4ED93CEFE}"/>
              </a:ext>
            </a:extLst>
          </p:cNvPr>
          <p:cNvSpPr txBox="1">
            <a:spLocks/>
          </p:cNvSpPr>
          <p:nvPr/>
        </p:nvSpPr>
        <p:spPr bwMode="auto">
          <a:xfrm>
            <a:off x="1" y="6552754"/>
            <a:ext cx="3868614" cy="2862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VLDB Endowment 2020.</a:t>
            </a:r>
            <a:endParaRPr lang="en-US" sz="14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95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56726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Vision Geo-Scale Byzantine Fault-Tolerance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198CD03-889D-2947-904A-250FDC16B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395" y="892954"/>
            <a:ext cx="7143616" cy="49253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76B950-4344-B747-9428-C7746641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79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4485125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4521596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PBFT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4424837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4388423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656819"/>
            <a:ext cx="12192000" cy="60478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GeoBFT Protocol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4424837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4032320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3983705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3981882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4918508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4923717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4485126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8197" y="2058322"/>
            <a:ext cx="11555605" cy="1143711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is a topology-aware protocol, which groups replicas into clusters. Each cluster runs the PBFT consensus protocol, in parallel and independently.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785E7FC-7E3B-4E97-BB42-1BC5BA3D5A55}"/>
              </a:ext>
            </a:extLst>
          </p:cNvPr>
          <p:cNvCxnSpPr/>
          <p:nvPr/>
        </p:nvCxnSpPr>
        <p:spPr>
          <a:xfrm>
            <a:off x="1467882" y="5314103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60A4967-8340-4D89-B8D9-144F4EC61FDA}"/>
              </a:ext>
            </a:extLst>
          </p:cNvPr>
          <p:cNvCxnSpPr/>
          <p:nvPr/>
        </p:nvCxnSpPr>
        <p:spPr>
          <a:xfrm>
            <a:off x="1467882" y="4674023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1E87DD-E697-4516-8F9E-38A4D8223740}"/>
              </a:ext>
            </a:extLst>
          </p:cNvPr>
          <p:cNvCxnSpPr>
            <a:cxnSpLocks/>
          </p:cNvCxnSpPr>
          <p:nvPr/>
        </p:nvCxnSpPr>
        <p:spPr>
          <a:xfrm>
            <a:off x="1467882" y="4033943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EFBE543-7E53-4100-B89C-EECADC7DF2B7}"/>
              </a:ext>
            </a:extLst>
          </p:cNvPr>
          <p:cNvCxnSpPr/>
          <p:nvPr/>
        </p:nvCxnSpPr>
        <p:spPr>
          <a:xfrm>
            <a:off x="1467882" y="5954183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860DE9F-4866-47E4-8A3C-C45D56876AAE}"/>
              </a:ext>
            </a:extLst>
          </p:cNvPr>
          <p:cNvSpPr txBox="1"/>
          <p:nvPr/>
        </p:nvSpPr>
        <p:spPr>
          <a:xfrm>
            <a:off x="492868" y="3303616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FA6012-3E69-444E-A451-603A4C515515}"/>
              </a:ext>
            </a:extLst>
          </p:cNvPr>
          <p:cNvSpPr txBox="1"/>
          <p:nvPr/>
        </p:nvSpPr>
        <p:spPr>
          <a:xfrm>
            <a:off x="852492" y="4479233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1B0CC6-748C-4C07-8247-1D547661490E}"/>
              </a:ext>
            </a:extLst>
          </p:cNvPr>
          <p:cNvSpPr txBox="1"/>
          <p:nvPr/>
        </p:nvSpPr>
        <p:spPr>
          <a:xfrm>
            <a:off x="852492" y="5085400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BC5EC1-E390-4DE2-BF93-E52BC1E06D68}"/>
              </a:ext>
            </a:extLst>
          </p:cNvPr>
          <p:cNvSpPr txBox="1"/>
          <p:nvPr/>
        </p:nvSpPr>
        <p:spPr>
          <a:xfrm>
            <a:off x="844024" y="5769517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907D971-F9C6-4528-A0DD-CDC358993615}"/>
              </a:ext>
            </a:extLst>
          </p:cNvPr>
          <p:cNvCxnSpPr>
            <a:cxnSpLocks/>
          </p:cNvCxnSpPr>
          <p:nvPr/>
        </p:nvCxnSpPr>
        <p:spPr>
          <a:xfrm>
            <a:off x="1467882" y="3398757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BEE2993-F13F-46F7-8C60-FC03FBC15B31}"/>
              </a:ext>
            </a:extLst>
          </p:cNvPr>
          <p:cNvSpPr txBox="1"/>
          <p:nvPr/>
        </p:nvSpPr>
        <p:spPr>
          <a:xfrm>
            <a:off x="868916" y="3873066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628838-28A1-40E0-9566-886A374505C6}"/>
              </a:ext>
            </a:extLst>
          </p:cNvPr>
          <p:cNvCxnSpPr>
            <a:cxnSpLocks/>
          </p:cNvCxnSpPr>
          <p:nvPr/>
        </p:nvCxnSpPr>
        <p:spPr>
          <a:xfrm>
            <a:off x="1707581" y="3411776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D58226-183F-4F0B-BF20-677DC3006331}"/>
              </a:ext>
            </a:extLst>
          </p:cNvPr>
          <p:cNvCxnSpPr>
            <a:cxnSpLocks/>
          </p:cNvCxnSpPr>
          <p:nvPr/>
        </p:nvCxnSpPr>
        <p:spPr>
          <a:xfrm>
            <a:off x="2854541" y="4034423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CF56673-7920-4298-9C59-9FD866B1A96F}"/>
              </a:ext>
            </a:extLst>
          </p:cNvPr>
          <p:cNvCxnSpPr>
            <a:cxnSpLocks/>
          </p:cNvCxnSpPr>
          <p:nvPr/>
        </p:nvCxnSpPr>
        <p:spPr>
          <a:xfrm>
            <a:off x="2849548" y="4040615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D02B157-557A-4BE5-9469-95A8123C819F}"/>
              </a:ext>
            </a:extLst>
          </p:cNvPr>
          <p:cNvCxnSpPr>
            <a:cxnSpLocks/>
          </p:cNvCxnSpPr>
          <p:nvPr/>
        </p:nvCxnSpPr>
        <p:spPr>
          <a:xfrm>
            <a:off x="2849383" y="4050958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F8ED38D-09CC-4AC0-B504-74EF663B099A}"/>
              </a:ext>
            </a:extLst>
          </p:cNvPr>
          <p:cNvCxnSpPr/>
          <p:nvPr/>
        </p:nvCxnSpPr>
        <p:spPr>
          <a:xfrm>
            <a:off x="1648509" y="33987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A08CC29-360D-4792-87A3-A841A8177B3A}"/>
              </a:ext>
            </a:extLst>
          </p:cNvPr>
          <p:cNvCxnSpPr/>
          <p:nvPr/>
        </p:nvCxnSpPr>
        <p:spPr>
          <a:xfrm>
            <a:off x="2837229" y="33863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839FB7D-DCF4-4DFF-BC67-0285E8C0DB62}"/>
              </a:ext>
            </a:extLst>
          </p:cNvPr>
          <p:cNvCxnSpPr>
            <a:cxnSpLocks/>
          </p:cNvCxnSpPr>
          <p:nvPr/>
        </p:nvCxnSpPr>
        <p:spPr>
          <a:xfrm>
            <a:off x="4025949" y="3404455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3413A55-44EB-4717-9D6A-BB68E8AE1E60}"/>
              </a:ext>
            </a:extLst>
          </p:cNvPr>
          <p:cNvCxnSpPr/>
          <p:nvPr/>
        </p:nvCxnSpPr>
        <p:spPr>
          <a:xfrm>
            <a:off x="5214669" y="341120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CF9343-1AA6-47AA-A2C8-F8DEA5A23BEC}"/>
              </a:ext>
            </a:extLst>
          </p:cNvPr>
          <p:cNvCxnSpPr/>
          <p:nvPr/>
        </p:nvCxnSpPr>
        <p:spPr>
          <a:xfrm>
            <a:off x="6403389" y="339214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0BA9C79-2721-4D82-8EB2-AD2CF993EC01}"/>
              </a:ext>
            </a:extLst>
          </p:cNvPr>
          <p:cNvCxnSpPr/>
          <p:nvPr/>
        </p:nvCxnSpPr>
        <p:spPr>
          <a:xfrm>
            <a:off x="7592109" y="341120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84E8A32-30AA-4439-A793-4A2CECBA6AB9}"/>
              </a:ext>
            </a:extLst>
          </p:cNvPr>
          <p:cNvSpPr txBox="1"/>
          <p:nvPr/>
        </p:nvSpPr>
        <p:spPr>
          <a:xfrm>
            <a:off x="7942704" y="6082373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9F89CD-1578-4936-B14C-059A1B6F4F04}"/>
              </a:ext>
            </a:extLst>
          </p:cNvPr>
          <p:cNvSpPr txBox="1"/>
          <p:nvPr/>
        </p:nvSpPr>
        <p:spPr>
          <a:xfrm>
            <a:off x="1716804" y="608118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4922FBA-2860-4987-8C42-BE0A0C3949FB}"/>
              </a:ext>
            </a:extLst>
          </p:cNvPr>
          <p:cNvSpPr/>
          <p:nvPr/>
        </p:nvSpPr>
        <p:spPr>
          <a:xfrm>
            <a:off x="1516371" y="3303223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3304305-29DA-41CE-828A-053575EAAC2B}"/>
              </a:ext>
            </a:extLst>
          </p:cNvPr>
          <p:cNvSpPr/>
          <p:nvPr/>
        </p:nvSpPr>
        <p:spPr>
          <a:xfrm>
            <a:off x="1516371" y="3915250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5B9CB06-2FB2-41D9-91D9-5E03C5FC88B3}"/>
              </a:ext>
            </a:extLst>
          </p:cNvPr>
          <p:cNvSpPr/>
          <p:nvPr/>
        </p:nvSpPr>
        <p:spPr>
          <a:xfrm>
            <a:off x="1516371" y="4550436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1F9B1C-5919-4A4B-B0B0-28182079DC60}"/>
              </a:ext>
            </a:extLst>
          </p:cNvPr>
          <p:cNvSpPr/>
          <p:nvPr/>
        </p:nvSpPr>
        <p:spPr>
          <a:xfrm>
            <a:off x="1516371" y="5209245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FE04F2-A343-4F49-9E59-855606AF7A8A}"/>
              </a:ext>
            </a:extLst>
          </p:cNvPr>
          <p:cNvSpPr/>
          <p:nvPr/>
        </p:nvSpPr>
        <p:spPr>
          <a:xfrm>
            <a:off x="1516371" y="583740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3047D06-ACE6-4140-8B16-F4D2049E3064}"/>
              </a:ext>
            </a:extLst>
          </p:cNvPr>
          <p:cNvCxnSpPr/>
          <p:nvPr/>
        </p:nvCxnSpPr>
        <p:spPr>
          <a:xfrm>
            <a:off x="8780829" y="341329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0140086-6DE0-432A-AD59-F7DC6CE6A8F7}"/>
              </a:ext>
            </a:extLst>
          </p:cNvPr>
          <p:cNvCxnSpPr>
            <a:cxnSpLocks/>
          </p:cNvCxnSpPr>
          <p:nvPr/>
        </p:nvCxnSpPr>
        <p:spPr>
          <a:xfrm flipV="1">
            <a:off x="5241442" y="1059585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7E11D50-B5B5-46C9-AB31-8A22B6410216}"/>
              </a:ext>
            </a:extLst>
          </p:cNvPr>
          <p:cNvCxnSpPr>
            <a:cxnSpLocks/>
          </p:cNvCxnSpPr>
          <p:nvPr/>
        </p:nvCxnSpPr>
        <p:spPr>
          <a:xfrm flipV="1">
            <a:off x="5236449" y="1673479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238D698-8658-46B9-8B08-6D92524C7622}"/>
              </a:ext>
            </a:extLst>
          </p:cNvPr>
          <p:cNvCxnSpPr>
            <a:cxnSpLocks/>
          </p:cNvCxnSpPr>
          <p:nvPr/>
        </p:nvCxnSpPr>
        <p:spPr>
          <a:xfrm>
            <a:off x="6423075" y="4046868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4FFA1C2-B676-4B59-AC79-2061424F8A0B}"/>
              </a:ext>
            </a:extLst>
          </p:cNvPr>
          <p:cNvCxnSpPr>
            <a:cxnSpLocks/>
          </p:cNvCxnSpPr>
          <p:nvPr/>
        </p:nvCxnSpPr>
        <p:spPr>
          <a:xfrm>
            <a:off x="6418082" y="4053059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EA71B54-D525-4DC5-9E3F-4AAC4075FDDE}"/>
              </a:ext>
            </a:extLst>
          </p:cNvPr>
          <p:cNvCxnSpPr>
            <a:cxnSpLocks/>
          </p:cNvCxnSpPr>
          <p:nvPr/>
        </p:nvCxnSpPr>
        <p:spPr>
          <a:xfrm flipV="1">
            <a:off x="7609300" y="3394112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DA7ACB-52A1-44BA-B617-1929D328D4FE}"/>
              </a:ext>
            </a:extLst>
          </p:cNvPr>
          <p:cNvCxnSpPr>
            <a:cxnSpLocks/>
          </p:cNvCxnSpPr>
          <p:nvPr/>
        </p:nvCxnSpPr>
        <p:spPr>
          <a:xfrm flipV="1">
            <a:off x="7604142" y="3392016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FE897AF-19D4-478D-B483-7668DA62C32B}"/>
              </a:ext>
            </a:extLst>
          </p:cNvPr>
          <p:cNvCxnSpPr>
            <a:cxnSpLocks/>
          </p:cNvCxnSpPr>
          <p:nvPr/>
        </p:nvCxnSpPr>
        <p:spPr>
          <a:xfrm flipV="1">
            <a:off x="7594483" y="3404455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A68D27D-FDA0-4C54-8920-36E9B4039423}"/>
              </a:ext>
            </a:extLst>
          </p:cNvPr>
          <p:cNvCxnSpPr>
            <a:cxnSpLocks/>
          </p:cNvCxnSpPr>
          <p:nvPr/>
        </p:nvCxnSpPr>
        <p:spPr>
          <a:xfrm flipV="1">
            <a:off x="7600423" y="3400130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2D1C0B04-5E9E-4D1B-B14C-C74C8D1D8317}"/>
              </a:ext>
            </a:extLst>
          </p:cNvPr>
          <p:cNvSpPr txBox="1"/>
          <p:nvPr/>
        </p:nvSpPr>
        <p:spPr>
          <a:xfrm>
            <a:off x="3267654" y="6076292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319B135-47E1-47D9-88A9-70EFA07C2383}"/>
              </a:ext>
            </a:extLst>
          </p:cNvPr>
          <p:cNvCxnSpPr>
            <a:cxnSpLocks/>
          </p:cNvCxnSpPr>
          <p:nvPr/>
        </p:nvCxnSpPr>
        <p:spPr>
          <a:xfrm>
            <a:off x="4052933" y="4029701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CDCF82F-42F7-4B62-9175-446373B43866}"/>
              </a:ext>
            </a:extLst>
          </p:cNvPr>
          <p:cNvCxnSpPr>
            <a:cxnSpLocks/>
          </p:cNvCxnSpPr>
          <p:nvPr/>
        </p:nvCxnSpPr>
        <p:spPr>
          <a:xfrm>
            <a:off x="4047940" y="4035893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5FA843D-37C4-4ABE-8E69-58370343EC93}"/>
              </a:ext>
            </a:extLst>
          </p:cNvPr>
          <p:cNvCxnSpPr>
            <a:cxnSpLocks/>
          </p:cNvCxnSpPr>
          <p:nvPr/>
        </p:nvCxnSpPr>
        <p:spPr>
          <a:xfrm>
            <a:off x="4047775" y="4046236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94B617-A4FE-4EDF-B5C8-79EB7C28B0A2}"/>
              </a:ext>
            </a:extLst>
          </p:cNvPr>
          <p:cNvCxnSpPr>
            <a:cxnSpLocks/>
          </p:cNvCxnSpPr>
          <p:nvPr/>
        </p:nvCxnSpPr>
        <p:spPr>
          <a:xfrm flipV="1">
            <a:off x="4052933" y="4035893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15378463-CBF3-4042-9A86-0A63C214AE5C}"/>
              </a:ext>
            </a:extLst>
          </p:cNvPr>
          <p:cNvCxnSpPr>
            <a:cxnSpLocks/>
          </p:cNvCxnSpPr>
          <p:nvPr/>
        </p:nvCxnSpPr>
        <p:spPr>
          <a:xfrm flipV="1">
            <a:off x="4047775" y="4033797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5BD2EB6-9EC9-4F42-8A2E-546D4C51D21B}"/>
              </a:ext>
            </a:extLst>
          </p:cNvPr>
          <p:cNvCxnSpPr>
            <a:cxnSpLocks/>
          </p:cNvCxnSpPr>
          <p:nvPr/>
        </p:nvCxnSpPr>
        <p:spPr>
          <a:xfrm>
            <a:off x="4034798" y="5314002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EB12A50-019B-496B-B01D-F75D9B9602AE}"/>
              </a:ext>
            </a:extLst>
          </p:cNvPr>
          <p:cNvCxnSpPr>
            <a:cxnSpLocks/>
          </p:cNvCxnSpPr>
          <p:nvPr/>
        </p:nvCxnSpPr>
        <p:spPr>
          <a:xfrm>
            <a:off x="4045114" y="4669301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91C735-9E21-461A-B9DA-F6B804C448AC}"/>
              </a:ext>
            </a:extLst>
          </p:cNvPr>
          <p:cNvCxnSpPr>
            <a:cxnSpLocks/>
          </p:cNvCxnSpPr>
          <p:nvPr/>
        </p:nvCxnSpPr>
        <p:spPr>
          <a:xfrm>
            <a:off x="4034798" y="4669301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F594248-D4CD-4E5D-9655-C3848868780A}"/>
              </a:ext>
            </a:extLst>
          </p:cNvPr>
          <p:cNvCxnSpPr>
            <a:cxnSpLocks/>
          </p:cNvCxnSpPr>
          <p:nvPr/>
        </p:nvCxnSpPr>
        <p:spPr>
          <a:xfrm flipV="1">
            <a:off x="4045114" y="4678438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91A058C9-7DE5-4DE2-97AF-DE07ECF7D8DF}"/>
              </a:ext>
            </a:extLst>
          </p:cNvPr>
          <p:cNvCxnSpPr>
            <a:cxnSpLocks/>
          </p:cNvCxnSpPr>
          <p:nvPr/>
        </p:nvCxnSpPr>
        <p:spPr>
          <a:xfrm flipV="1">
            <a:off x="4045114" y="4678438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A49A4BF-919E-4231-81BC-8EF15DE689FF}"/>
              </a:ext>
            </a:extLst>
          </p:cNvPr>
          <p:cNvCxnSpPr>
            <a:cxnSpLocks/>
          </p:cNvCxnSpPr>
          <p:nvPr/>
        </p:nvCxnSpPr>
        <p:spPr>
          <a:xfrm flipV="1">
            <a:off x="4035621" y="5324125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F7F6B6E-66AE-4A8D-B2E6-EEE0A0308EC6}"/>
              </a:ext>
            </a:extLst>
          </p:cNvPr>
          <p:cNvCxnSpPr>
            <a:cxnSpLocks/>
          </p:cNvCxnSpPr>
          <p:nvPr/>
        </p:nvCxnSpPr>
        <p:spPr>
          <a:xfrm flipV="1">
            <a:off x="4038116" y="4046236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C405936-76B6-4092-91A3-3BB0B1F33924}"/>
              </a:ext>
            </a:extLst>
          </p:cNvPr>
          <p:cNvCxnSpPr/>
          <p:nvPr/>
        </p:nvCxnSpPr>
        <p:spPr>
          <a:xfrm>
            <a:off x="1456687" y="2328406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0BF0180-6973-4119-B3F6-7DC3AAF1A0B0}"/>
              </a:ext>
            </a:extLst>
          </p:cNvPr>
          <p:cNvCxnSpPr/>
          <p:nvPr/>
        </p:nvCxnSpPr>
        <p:spPr>
          <a:xfrm>
            <a:off x="1456687" y="1688326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5D21CCD-1AE7-45DA-9A00-97362B7D976F}"/>
              </a:ext>
            </a:extLst>
          </p:cNvPr>
          <p:cNvCxnSpPr>
            <a:cxnSpLocks/>
          </p:cNvCxnSpPr>
          <p:nvPr/>
        </p:nvCxnSpPr>
        <p:spPr>
          <a:xfrm>
            <a:off x="1456687" y="1048246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04FC87-34C4-4DC8-8EBE-09161166AE1F}"/>
              </a:ext>
            </a:extLst>
          </p:cNvPr>
          <p:cNvCxnSpPr/>
          <p:nvPr/>
        </p:nvCxnSpPr>
        <p:spPr>
          <a:xfrm>
            <a:off x="1456687" y="2968486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25C45023-B194-453C-9971-936B36BB2764}"/>
              </a:ext>
            </a:extLst>
          </p:cNvPr>
          <p:cNvSpPr txBox="1"/>
          <p:nvPr/>
        </p:nvSpPr>
        <p:spPr>
          <a:xfrm>
            <a:off x="570066" y="232564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4B1110-B97C-438A-8DAD-3C6BC238FC16}"/>
              </a:ext>
            </a:extLst>
          </p:cNvPr>
          <p:cNvSpPr txBox="1"/>
          <p:nvPr/>
        </p:nvSpPr>
        <p:spPr>
          <a:xfrm>
            <a:off x="841297" y="1493536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E493465-238F-4E0C-9018-D3A648E78271}"/>
              </a:ext>
            </a:extLst>
          </p:cNvPr>
          <p:cNvSpPr txBox="1"/>
          <p:nvPr/>
        </p:nvSpPr>
        <p:spPr>
          <a:xfrm>
            <a:off x="841297" y="2099703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3AB3BBB-5927-4673-9C31-D28CA325B3C2}"/>
              </a:ext>
            </a:extLst>
          </p:cNvPr>
          <p:cNvSpPr txBox="1"/>
          <p:nvPr/>
        </p:nvSpPr>
        <p:spPr>
          <a:xfrm>
            <a:off x="835513" y="2722276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6E71F5D-80F9-4F06-8A46-55B722E16F64}"/>
              </a:ext>
            </a:extLst>
          </p:cNvPr>
          <p:cNvCxnSpPr>
            <a:cxnSpLocks/>
          </p:cNvCxnSpPr>
          <p:nvPr/>
        </p:nvCxnSpPr>
        <p:spPr>
          <a:xfrm>
            <a:off x="1456687" y="413060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A65B1C7-967C-4263-BDEC-DF6EFAE69D12}"/>
              </a:ext>
            </a:extLst>
          </p:cNvPr>
          <p:cNvSpPr txBox="1"/>
          <p:nvPr/>
        </p:nvSpPr>
        <p:spPr>
          <a:xfrm>
            <a:off x="857721" y="887369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E8C6FBD1-8FAF-41BE-BC50-1D85D53FBCC6}"/>
              </a:ext>
            </a:extLst>
          </p:cNvPr>
          <p:cNvCxnSpPr>
            <a:cxnSpLocks/>
          </p:cNvCxnSpPr>
          <p:nvPr/>
        </p:nvCxnSpPr>
        <p:spPr>
          <a:xfrm>
            <a:off x="1696386" y="426079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5F833635-1B0F-44B6-AADF-F372F07C1153}"/>
              </a:ext>
            </a:extLst>
          </p:cNvPr>
          <p:cNvCxnSpPr>
            <a:cxnSpLocks/>
          </p:cNvCxnSpPr>
          <p:nvPr/>
        </p:nvCxnSpPr>
        <p:spPr>
          <a:xfrm>
            <a:off x="2843346" y="1048726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9F2FEB2-2B08-4A0D-96AA-2FD98A45B8A8}"/>
              </a:ext>
            </a:extLst>
          </p:cNvPr>
          <p:cNvCxnSpPr>
            <a:cxnSpLocks/>
          </p:cNvCxnSpPr>
          <p:nvPr/>
        </p:nvCxnSpPr>
        <p:spPr>
          <a:xfrm>
            <a:off x="2838353" y="1054918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8349242-C155-4846-A890-EABF63F1C370}"/>
              </a:ext>
            </a:extLst>
          </p:cNvPr>
          <p:cNvCxnSpPr>
            <a:cxnSpLocks/>
          </p:cNvCxnSpPr>
          <p:nvPr/>
        </p:nvCxnSpPr>
        <p:spPr>
          <a:xfrm>
            <a:off x="2838188" y="1065261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EA3EF89-6E18-48FC-9C9A-2FA8002D428A}"/>
              </a:ext>
            </a:extLst>
          </p:cNvPr>
          <p:cNvCxnSpPr/>
          <p:nvPr/>
        </p:nvCxnSpPr>
        <p:spPr>
          <a:xfrm>
            <a:off x="1637314" y="41306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B1DC49A-EF60-4CA1-8FA9-559BF0C963DD}"/>
              </a:ext>
            </a:extLst>
          </p:cNvPr>
          <p:cNvCxnSpPr/>
          <p:nvPr/>
        </p:nvCxnSpPr>
        <p:spPr>
          <a:xfrm>
            <a:off x="2826034" y="40066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EA60D93-1C62-4661-B8DF-EC3BC3A39303}"/>
              </a:ext>
            </a:extLst>
          </p:cNvPr>
          <p:cNvCxnSpPr>
            <a:cxnSpLocks/>
          </p:cNvCxnSpPr>
          <p:nvPr/>
        </p:nvCxnSpPr>
        <p:spPr>
          <a:xfrm>
            <a:off x="4014754" y="418758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6A0008-34CC-4B45-AAFA-1C590BEC3099}"/>
              </a:ext>
            </a:extLst>
          </p:cNvPr>
          <p:cNvCxnSpPr/>
          <p:nvPr/>
        </p:nvCxnSpPr>
        <p:spPr>
          <a:xfrm>
            <a:off x="5203474" y="4255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DD1AE17-431A-4E8A-AA0E-9BFEF685E6E2}"/>
              </a:ext>
            </a:extLst>
          </p:cNvPr>
          <p:cNvCxnSpPr/>
          <p:nvPr/>
        </p:nvCxnSpPr>
        <p:spPr>
          <a:xfrm>
            <a:off x="6392194" y="40644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CF385A0-1602-44C2-8197-DDC8FE31EF1A}"/>
              </a:ext>
            </a:extLst>
          </p:cNvPr>
          <p:cNvCxnSpPr/>
          <p:nvPr/>
        </p:nvCxnSpPr>
        <p:spPr>
          <a:xfrm>
            <a:off x="7580914" y="4255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D5060EC2-E6EF-4294-8C97-A9B2CCB43FC5}"/>
              </a:ext>
            </a:extLst>
          </p:cNvPr>
          <p:cNvSpPr/>
          <p:nvPr/>
        </p:nvSpPr>
        <p:spPr>
          <a:xfrm>
            <a:off x="1505176" y="31752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AA16E20B-EFF8-403B-829C-77FF196AEB83}"/>
              </a:ext>
            </a:extLst>
          </p:cNvPr>
          <p:cNvSpPr/>
          <p:nvPr/>
        </p:nvSpPr>
        <p:spPr>
          <a:xfrm>
            <a:off x="1505176" y="92955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E76C0EF1-A27E-4AB2-BF56-81E50AC45F5B}"/>
              </a:ext>
            </a:extLst>
          </p:cNvPr>
          <p:cNvSpPr/>
          <p:nvPr/>
        </p:nvSpPr>
        <p:spPr>
          <a:xfrm>
            <a:off x="1505176" y="156473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F165A4D-EB2D-46DD-A46B-B4932E00AE9F}"/>
              </a:ext>
            </a:extLst>
          </p:cNvPr>
          <p:cNvSpPr/>
          <p:nvPr/>
        </p:nvSpPr>
        <p:spPr>
          <a:xfrm>
            <a:off x="1505176" y="222354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F01069B-539F-4767-A959-77FB48226D87}"/>
              </a:ext>
            </a:extLst>
          </p:cNvPr>
          <p:cNvSpPr/>
          <p:nvPr/>
        </p:nvSpPr>
        <p:spPr>
          <a:xfrm>
            <a:off x="1505176" y="2851707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B3E6CBE-72AF-48D4-B757-35BA4DF1F470}"/>
              </a:ext>
            </a:extLst>
          </p:cNvPr>
          <p:cNvCxnSpPr/>
          <p:nvPr/>
        </p:nvCxnSpPr>
        <p:spPr>
          <a:xfrm>
            <a:off x="8769634" y="42759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44A6475-6D35-4E76-AE48-406E26C2BF19}"/>
              </a:ext>
            </a:extLst>
          </p:cNvPr>
          <p:cNvCxnSpPr>
            <a:cxnSpLocks/>
          </p:cNvCxnSpPr>
          <p:nvPr/>
        </p:nvCxnSpPr>
        <p:spPr>
          <a:xfrm>
            <a:off x="5230247" y="1042228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C37C775-99B7-49F4-A8AF-EA3C9E53D1FD}"/>
              </a:ext>
            </a:extLst>
          </p:cNvPr>
          <p:cNvCxnSpPr>
            <a:cxnSpLocks/>
          </p:cNvCxnSpPr>
          <p:nvPr/>
        </p:nvCxnSpPr>
        <p:spPr>
          <a:xfrm>
            <a:off x="5225254" y="1048420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3C294C65-2EF0-406B-844E-01CC733E3415}"/>
              </a:ext>
            </a:extLst>
          </p:cNvPr>
          <p:cNvCxnSpPr>
            <a:cxnSpLocks/>
          </p:cNvCxnSpPr>
          <p:nvPr/>
        </p:nvCxnSpPr>
        <p:spPr>
          <a:xfrm>
            <a:off x="6406887" y="1067361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A8A93F90-AB38-488E-8BEF-EDD553E3ADC2}"/>
              </a:ext>
            </a:extLst>
          </p:cNvPr>
          <p:cNvCxnSpPr>
            <a:cxnSpLocks/>
          </p:cNvCxnSpPr>
          <p:nvPr/>
        </p:nvCxnSpPr>
        <p:spPr>
          <a:xfrm>
            <a:off x="6406722" y="1077704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3351CA8-2A84-4CC9-AFBC-2F633B5109F7}"/>
              </a:ext>
            </a:extLst>
          </p:cNvPr>
          <p:cNvCxnSpPr>
            <a:cxnSpLocks/>
          </p:cNvCxnSpPr>
          <p:nvPr/>
        </p:nvCxnSpPr>
        <p:spPr>
          <a:xfrm flipV="1">
            <a:off x="7598105" y="408415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11074F58-80DE-489A-8CA5-793E15932015}"/>
              </a:ext>
            </a:extLst>
          </p:cNvPr>
          <p:cNvCxnSpPr>
            <a:cxnSpLocks/>
          </p:cNvCxnSpPr>
          <p:nvPr/>
        </p:nvCxnSpPr>
        <p:spPr>
          <a:xfrm flipV="1">
            <a:off x="7592947" y="406319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1E216834-846F-4716-AC49-A092131FE7EC}"/>
              </a:ext>
            </a:extLst>
          </p:cNvPr>
          <p:cNvCxnSpPr>
            <a:cxnSpLocks/>
          </p:cNvCxnSpPr>
          <p:nvPr/>
        </p:nvCxnSpPr>
        <p:spPr>
          <a:xfrm flipV="1">
            <a:off x="7583288" y="418758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2F553ECB-2AC8-45E9-9B8E-C11C1BF91F9F}"/>
              </a:ext>
            </a:extLst>
          </p:cNvPr>
          <p:cNvCxnSpPr>
            <a:cxnSpLocks/>
          </p:cNvCxnSpPr>
          <p:nvPr/>
        </p:nvCxnSpPr>
        <p:spPr>
          <a:xfrm flipV="1">
            <a:off x="7589228" y="414433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233DE5FE-2920-4603-8D2E-E3FD939A097A}"/>
              </a:ext>
            </a:extLst>
          </p:cNvPr>
          <p:cNvCxnSpPr>
            <a:cxnSpLocks/>
          </p:cNvCxnSpPr>
          <p:nvPr/>
        </p:nvCxnSpPr>
        <p:spPr>
          <a:xfrm>
            <a:off x="4041738" y="1044004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C3C49F3-B4C0-456F-BDFF-FF084BB99568}"/>
              </a:ext>
            </a:extLst>
          </p:cNvPr>
          <p:cNvCxnSpPr>
            <a:cxnSpLocks/>
          </p:cNvCxnSpPr>
          <p:nvPr/>
        </p:nvCxnSpPr>
        <p:spPr>
          <a:xfrm>
            <a:off x="4036745" y="1050196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B9A29ABF-2AE7-48E0-9A4D-A6B349BBB2BB}"/>
              </a:ext>
            </a:extLst>
          </p:cNvPr>
          <p:cNvCxnSpPr>
            <a:cxnSpLocks/>
          </p:cNvCxnSpPr>
          <p:nvPr/>
        </p:nvCxnSpPr>
        <p:spPr>
          <a:xfrm>
            <a:off x="4036580" y="1060539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60FB2A03-E3DF-47F7-A467-45A8F8E8867A}"/>
              </a:ext>
            </a:extLst>
          </p:cNvPr>
          <p:cNvCxnSpPr>
            <a:cxnSpLocks/>
          </p:cNvCxnSpPr>
          <p:nvPr/>
        </p:nvCxnSpPr>
        <p:spPr>
          <a:xfrm flipV="1">
            <a:off x="4041738" y="1050196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3D4102C1-4247-4E3D-A297-7C422AC5BC91}"/>
              </a:ext>
            </a:extLst>
          </p:cNvPr>
          <p:cNvCxnSpPr>
            <a:cxnSpLocks/>
          </p:cNvCxnSpPr>
          <p:nvPr/>
        </p:nvCxnSpPr>
        <p:spPr>
          <a:xfrm flipV="1">
            <a:off x="4036580" y="1048100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A4F7B892-FA9B-4290-B52B-BDC21CE60C6C}"/>
              </a:ext>
            </a:extLst>
          </p:cNvPr>
          <p:cNvCxnSpPr>
            <a:cxnSpLocks/>
          </p:cNvCxnSpPr>
          <p:nvPr/>
        </p:nvCxnSpPr>
        <p:spPr>
          <a:xfrm>
            <a:off x="4023603" y="2328305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19EB00B7-293F-4C6B-8AA6-FF5A06194954}"/>
              </a:ext>
            </a:extLst>
          </p:cNvPr>
          <p:cNvCxnSpPr>
            <a:cxnSpLocks/>
          </p:cNvCxnSpPr>
          <p:nvPr/>
        </p:nvCxnSpPr>
        <p:spPr>
          <a:xfrm>
            <a:off x="4033919" y="1683604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B44FC41-4B08-4259-A332-14F28BE05C18}"/>
              </a:ext>
            </a:extLst>
          </p:cNvPr>
          <p:cNvCxnSpPr>
            <a:cxnSpLocks/>
          </p:cNvCxnSpPr>
          <p:nvPr/>
        </p:nvCxnSpPr>
        <p:spPr>
          <a:xfrm>
            <a:off x="4023603" y="1683604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B0B6FF32-341C-4227-97E9-EFDE02DBF59F}"/>
              </a:ext>
            </a:extLst>
          </p:cNvPr>
          <p:cNvCxnSpPr>
            <a:cxnSpLocks/>
          </p:cNvCxnSpPr>
          <p:nvPr/>
        </p:nvCxnSpPr>
        <p:spPr>
          <a:xfrm flipV="1">
            <a:off x="4033919" y="1692741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E03662B0-0C6A-4F0C-AE96-A5411B8643A3}"/>
              </a:ext>
            </a:extLst>
          </p:cNvPr>
          <p:cNvCxnSpPr>
            <a:cxnSpLocks/>
          </p:cNvCxnSpPr>
          <p:nvPr/>
        </p:nvCxnSpPr>
        <p:spPr>
          <a:xfrm flipV="1">
            <a:off x="4033919" y="1692741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1EB57B5F-3E29-4D0D-A94B-298FEA684DD3}"/>
              </a:ext>
            </a:extLst>
          </p:cNvPr>
          <p:cNvCxnSpPr>
            <a:cxnSpLocks/>
          </p:cNvCxnSpPr>
          <p:nvPr/>
        </p:nvCxnSpPr>
        <p:spPr>
          <a:xfrm flipV="1">
            <a:off x="4024426" y="2338428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4BA4FEE6-72BA-460A-96EC-6A6B65DFDB74}"/>
              </a:ext>
            </a:extLst>
          </p:cNvPr>
          <p:cNvCxnSpPr>
            <a:cxnSpLocks/>
          </p:cNvCxnSpPr>
          <p:nvPr/>
        </p:nvCxnSpPr>
        <p:spPr>
          <a:xfrm flipV="1">
            <a:off x="4026921" y="1060539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AEBF1A22-B997-405F-8777-00152E58AA7A}"/>
              </a:ext>
            </a:extLst>
          </p:cNvPr>
          <p:cNvSpPr txBox="1"/>
          <p:nvPr/>
        </p:nvSpPr>
        <p:spPr>
          <a:xfrm>
            <a:off x="5349388" y="6027369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5EF7F53-3BA8-481F-8EEC-0F5DB97437A8}"/>
              </a:ext>
            </a:extLst>
          </p:cNvPr>
          <p:cNvSpPr txBox="1"/>
          <p:nvPr/>
        </p:nvSpPr>
        <p:spPr>
          <a:xfrm>
            <a:off x="6618491" y="60237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D208D8D6-EB1D-4C3B-9685-CEBB43FFE319}"/>
              </a:ext>
            </a:extLst>
          </p:cNvPr>
          <p:cNvCxnSpPr/>
          <p:nvPr/>
        </p:nvCxnSpPr>
        <p:spPr>
          <a:xfrm>
            <a:off x="10607040" y="408415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423183A6-C085-4807-B935-83C5312A2A69}"/>
              </a:ext>
            </a:extLst>
          </p:cNvPr>
          <p:cNvCxnSpPr/>
          <p:nvPr/>
        </p:nvCxnSpPr>
        <p:spPr>
          <a:xfrm>
            <a:off x="10607040" y="338635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18FA22E1-7D5F-4259-B196-C11163BE03F6}"/>
              </a:ext>
            </a:extLst>
          </p:cNvPr>
          <p:cNvSpPr txBox="1"/>
          <p:nvPr/>
        </p:nvSpPr>
        <p:spPr>
          <a:xfrm>
            <a:off x="10725671" y="1432309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403F83E-BA96-417D-A9DD-8BA30C5419B4}"/>
              </a:ext>
            </a:extLst>
          </p:cNvPr>
          <p:cNvSpPr txBox="1"/>
          <p:nvPr/>
        </p:nvSpPr>
        <p:spPr>
          <a:xfrm>
            <a:off x="10854092" y="4156067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E33D486-D34D-5B47-A10F-02C254A0C6E8}"/>
              </a:ext>
            </a:extLst>
          </p:cNvPr>
          <p:cNvSpPr/>
          <p:nvPr/>
        </p:nvSpPr>
        <p:spPr>
          <a:xfrm>
            <a:off x="3101009" y="1061331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F032D038-90A8-114D-9D3E-90C3E25B8E0F}"/>
              </a:ext>
            </a:extLst>
          </p:cNvPr>
          <p:cNvSpPr/>
          <p:nvPr/>
        </p:nvSpPr>
        <p:spPr>
          <a:xfrm>
            <a:off x="3101915" y="404356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91E0FAD-7F04-C440-9F69-6B8DD9B8AB45}"/>
              </a:ext>
            </a:extLst>
          </p:cNvPr>
          <p:cNvCxnSpPr>
            <a:cxnSpLocks/>
          </p:cNvCxnSpPr>
          <p:nvPr/>
        </p:nvCxnSpPr>
        <p:spPr>
          <a:xfrm>
            <a:off x="6376861" y="1045047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5FBC2B8B-E777-334E-B19D-5DE1843C4DC3}"/>
              </a:ext>
            </a:extLst>
          </p:cNvPr>
          <p:cNvCxnSpPr>
            <a:cxnSpLocks/>
          </p:cNvCxnSpPr>
          <p:nvPr/>
        </p:nvCxnSpPr>
        <p:spPr>
          <a:xfrm>
            <a:off x="6426401" y="1713840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D7A94878-5A9E-C04F-9255-D3D1D0B2A57B}"/>
              </a:ext>
            </a:extLst>
          </p:cNvPr>
          <p:cNvCxnSpPr>
            <a:cxnSpLocks/>
          </p:cNvCxnSpPr>
          <p:nvPr/>
        </p:nvCxnSpPr>
        <p:spPr>
          <a:xfrm>
            <a:off x="6426279" y="1711891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8D0BEAF4-1E83-A54A-98F6-BA60A3F5F10D}"/>
              </a:ext>
            </a:extLst>
          </p:cNvPr>
          <p:cNvCxnSpPr>
            <a:cxnSpLocks/>
          </p:cNvCxnSpPr>
          <p:nvPr/>
        </p:nvCxnSpPr>
        <p:spPr>
          <a:xfrm flipV="1">
            <a:off x="6431028" y="1061664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F062164-DCDA-DA43-9614-91A51C9FD04F}"/>
              </a:ext>
            </a:extLst>
          </p:cNvPr>
          <p:cNvCxnSpPr>
            <a:cxnSpLocks/>
          </p:cNvCxnSpPr>
          <p:nvPr/>
        </p:nvCxnSpPr>
        <p:spPr>
          <a:xfrm flipV="1">
            <a:off x="6417720" y="4042027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B2389E5-524F-444B-98A1-2D0B3841D44F}"/>
              </a:ext>
            </a:extLst>
          </p:cNvPr>
          <p:cNvCxnSpPr>
            <a:cxnSpLocks/>
          </p:cNvCxnSpPr>
          <p:nvPr/>
        </p:nvCxnSpPr>
        <p:spPr>
          <a:xfrm>
            <a:off x="6416888" y="4686193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A9DD47D9-0DB0-A647-AE82-0B47F764DE12}"/>
              </a:ext>
            </a:extLst>
          </p:cNvPr>
          <p:cNvCxnSpPr>
            <a:cxnSpLocks/>
          </p:cNvCxnSpPr>
          <p:nvPr/>
        </p:nvCxnSpPr>
        <p:spPr>
          <a:xfrm>
            <a:off x="6411739" y="4687260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2A1EB74-F307-F74C-9135-E17AD42F1996}"/>
              </a:ext>
            </a:extLst>
          </p:cNvPr>
          <p:cNvCxnSpPr>
            <a:cxnSpLocks/>
          </p:cNvCxnSpPr>
          <p:nvPr/>
        </p:nvCxnSpPr>
        <p:spPr>
          <a:xfrm>
            <a:off x="6412087" y="4036890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6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194" grpId="0"/>
      <p:bldP spid="202" grpId="0"/>
      <p:bldP spid="3" grpId="0" animBg="1"/>
      <p:bldP spid="1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57200" y="239377"/>
            <a:ext cx="10972800" cy="124053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Fault-Tolerance (PBFT)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sz="2800" b="1" dirty="0">
                <a:latin typeface="Palatino Linotype" panose="02040502050505030304" pitchFamily="18" charset="0"/>
              </a:rPr>
              <a:t>[OSDI’99]</a:t>
            </a:r>
            <a:endParaRPr lang="en-US" altLang="en-US" sz="2800" b="1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42758"/>
            <a:ext cx="12192000" cy="3328925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First </a:t>
            </a:r>
            <a:r>
              <a:rPr lang="en-US" sz="2400" i="1" dirty="0">
                <a:latin typeface="Palatino Linotype" panose="02040502050505030304" pitchFamily="18" charset="0"/>
              </a:rPr>
              <a:t>practical</a:t>
            </a:r>
            <a:r>
              <a:rPr lang="en-US" sz="2400" dirty="0">
                <a:latin typeface="Palatino Linotype" panose="02040502050505030304" pitchFamily="18" charset="0"/>
              </a:rPr>
              <a:t> Byzantine Fault-Tolerant Protocol.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Tolerates up to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f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failures in a system of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3f+1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replicas 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Requires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three phases </a:t>
            </a:r>
            <a:r>
              <a:rPr lang="en-US" sz="2400" dirty="0">
                <a:latin typeface="Palatino Linotype" panose="02040502050505030304" pitchFamily="18" charset="0"/>
              </a:rPr>
              <a:t>of which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two </a:t>
            </a:r>
            <a:r>
              <a:rPr lang="en-US" sz="2400" dirty="0">
                <a:latin typeface="Palatino Linotype" panose="02040502050505030304" pitchFamily="18" charset="0"/>
              </a:rPr>
              <a:t>necessitate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quadratic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communication complexity.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Safety</a:t>
            </a:r>
            <a:r>
              <a:rPr lang="en-US" sz="2400" dirty="0">
                <a:latin typeface="Palatino Linotype" panose="02040502050505030304" pitchFamily="18" charset="0"/>
              </a:rPr>
              <a:t> is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always</a:t>
            </a:r>
            <a:r>
              <a:rPr lang="en-US" sz="2400" dirty="0">
                <a:latin typeface="Palatino Linotype" panose="02040502050505030304" pitchFamily="18" charset="0"/>
              </a:rPr>
              <a:t> guaranteed and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 is guaranteed in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periods of partial synchrony.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656819"/>
            <a:ext cx="12192000" cy="60478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GeoBFT Takeaways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F211F-7332-7E40-85AE-9DF72FF5A957}"/>
              </a:ext>
            </a:extLst>
          </p:cNvPr>
          <p:cNvSpPr txBox="1"/>
          <p:nvPr/>
        </p:nvSpPr>
        <p:spPr>
          <a:xfrm>
            <a:off x="228600" y="1971571"/>
            <a:ext cx="11263184" cy="335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To ensure common ordering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linear communication among the clusters is required.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Primary replica at each cluster sends a secure certificate to f+1 replicas of every other cluster.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Certificates guarantee common order for execution.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If primary sends invalid certificates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will be detected as malicious.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95CAC-E4E3-5844-825A-129EBD89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02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37212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GeoBFT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9DFCEEA-AB01-3B4B-88B6-7EA60F12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089" y="1183162"/>
            <a:ext cx="6769736" cy="47388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864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052"/>
            <a:ext cx="12192000" cy="2693814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Permissioned Blockchain Through the Looking Glass: Architectural and Implementation Lessons Learned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15" y="4033296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636" y="4077511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3633186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0FA78E-B28B-874C-81D2-5A8F911EBD3B}"/>
              </a:ext>
            </a:extLst>
          </p:cNvPr>
          <p:cNvSpPr txBox="1">
            <a:spLocks/>
          </p:cNvSpPr>
          <p:nvPr/>
        </p:nvSpPr>
        <p:spPr bwMode="auto">
          <a:xfrm>
            <a:off x="1" y="6552754"/>
            <a:ext cx="3587262" cy="2862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4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40</a:t>
            </a:r>
            <a:r>
              <a:rPr lang="en-US" sz="14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 IEEE ICDCS 2020.</a:t>
            </a:r>
            <a:endParaRPr lang="en-US" sz="14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03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8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72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6B48-D136-4C46-9E25-C6EAADF5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666" y="1768343"/>
            <a:ext cx="5925178" cy="4147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46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3509925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Multi-Threaded Deep Pipeline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0A25B-78FF-2E44-9332-2764D2DE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4D0C2F3-311A-6543-8D1A-BF5EC66059C1}"/>
              </a:ext>
            </a:extLst>
          </p:cNvPr>
          <p:cNvSpPr txBox="1">
            <a:spLocks/>
          </p:cNvSpPr>
          <p:nvPr/>
        </p:nvSpPr>
        <p:spPr>
          <a:xfrm>
            <a:off x="10637837" y="631190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20CA8-B198-ED4B-900B-916F0308CD85}"/>
              </a:ext>
            </a:extLst>
          </p:cNvPr>
          <p:cNvSpPr txBox="1"/>
          <p:nvPr/>
        </p:nvSpPr>
        <p:spPr>
          <a:xfrm>
            <a:off x="3699396" y="2699797"/>
            <a:ext cx="124898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174EE-F727-634F-A5E6-5614175F258B}"/>
              </a:ext>
            </a:extLst>
          </p:cNvPr>
          <p:cNvSpPr txBox="1"/>
          <p:nvPr/>
        </p:nvSpPr>
        <p:spPr>
          <a:xfrm>
            <a:off x="3589946" y="3727000"/>
            <a:ext cx="15260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Commit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7F966-7B89-BF46-A87D-B41ED10557F2}"/>
              </a:ext>
            </a:extLst>
          </p:cNvPr>
          <p:cNvSpPr txBox="1"/>
          <p:nvPr/>
        </p:nvSpPr>
        <p:spPr>
          <a:xfrm>
            <a:off x="2901617" y="3067797"/>
            <a:ext cx="7970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A49C3-98CB-484C-8BEB-CB655C302811}"/>
              </a:ext>
            </a:extLst>
          </p:cNvPr>
          <p:cNvSpPr txBox="1"/>
          <p:nvPr/>
        </p:nvSpPr>
        <p:spPr>
          <a:xfrm>
            <a:off x="2044245" y="2526288"/>
            <a:ext cx="14489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EBED5-834D-A645-9623-34515409A154}"/>
              </a:ext>
            </a:extLst>
          </p:cNvPr>
          <p:cNvSpPr txBox="1"/>
          <p:nvPr/>
        </p:nvSpPr>
        <p:spPr>
          <a:xfrm>
            <a:off x="94453" y="3650903"/>
            <a:ext cx="24911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7E2E76D6-C4D2-4847-8388-67A0A9CA22C7}"/>
              </a:ext>
            </a:extLst>
          </p:cNvPr>
          <p:cNvSpPr/>
          <p:nvPr/>
        </p:nvSpPr>
        <p:spPr>
          <a:xfrm>
            <a:off x="3077746" y="3556010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38595276-AF05-AA44-AD9F-DE2727A08FA7}"/>
              </a:ext>
            </a:extLst>
          </p:cNvPr>
          <p:cNvSpPr/>
          <p:nvPr/>
        </p:nvSpPr>
        <p:spPr>
          <a:xfrm>
            <a:off x="3100038" y="504431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4B0DB22E-2FEB-7E45-9A9A-459412B051A1}"/>
              </a:ext>
            </a:extLst>
          </p:cNvPr>
          <p:cNvSpPr/>
          <p:nvPr/>
        </p:nvSpPr>
        <p:spPr>
          <a:xfrm>
            <a:off x="3134535" y="421800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F5D78F-60D4-4242-9084-79DBA4296182}"/>
              </a:ext>
            </a:extLst>
          </p:cNvPr>
          <p:cNvCxnSpPr>
            <a:cxnSpLocks/>
          </p:cNvCxnSpPr>
          <p:nvPr/>
        </p:nvCxnSpPr>
        <p:spPr>
          <a:xfrm>
            <a:off x="3698630" y="3431126"/>
            <a:ext cx="11936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F85C942-B73D-0247-A050-11FF6EB4583B}"/>
              </a:ext>
            </a:extLst>
          </p:cNvPr>
          <p:cNvSpPr/>
          <p:nvPr/>
        </p:nvSpPr>
        <p:spPr>
          <a:xfrm>
            <a:off x="2620267" y="2839362"/>
            <a:ext cx="249420" cy="281174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C1437D-7E28-774E-95B1-FC9818604FF2}"/>
              </a:ext>
            </a:extLst>
          </p:cNvPr>
          <p:cNvSpPr/>
          <p:nvPr/>
        </p:nvSpPr>
        <p:spPr>
          <a:xfrm>
            <a:off x="2905101" y="2912601"/>
            <a:ext cx="769053" cy="25979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C83C293E-867A-E547-A11D-10E1B824F15B}"/>
              </a:ext>
            </a:extLst>
          </p:cNvPr>
          <p:cNvSpPr/>
          <p:nvPr/>
        </p:nvSpPr>
        <p:spPr>
          <a:xfrm>
            <a:off x="5198177" y="330452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A9470585-ABBA-FE40-836F-A9F0B46AF3BF}"/>
              </a:ext>
            </a:extLst>
          </p:cNvPr>
          <p:cNvSpPr/>
          <p:nvPr/>
        </p:nvSpPr>
        <p:spPr>
          <a:xfrm>
            <a:off x="5967904" y="3314507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12FA5D-A130-E544-87CA-6AFF06C60ED2}"/>
              </a:ext>
            </a:extLst>
          </p:cNvPr>
          <p:cNvSpPr/>
          <p:nvPr/>
        </p:nvSpPr>
        <p:spPr>
          <a:xfrm>
            <a:off x="4916043" y="2910801"/>
            <a:ext cx="1894657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08526E-161C-3D4B-A82E-B4BB11E42A44}"/>
              </a:ext>
            </a:extLst>
          </p:cNvPr>
          <p:cNvSpPr txBox="1"/>
          <p:nvPr/>
        </p:nvSpPr>
        <p:spPr>
          <a:xfrm>
            <a:off x="4895550" y="2938916"/>
            <a:ext cx="19151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Creation</a:t>
            </a:r>
          </a:p>
        </p:txBody>
      </p:sp>
      <p:sp>
        <p:nvSpPr>
          <p:cNvPr id="26" name="Lightning Bolt 25">
            <a:extLst>
              <a:ext uri="{FF2B5EF4-FFF2-40B4-BE49-F238E27FC236}">
                <a16:creationId xmlns:a16="http://schemas.microsoft.com/office/drawing/2014/main" id="{1F7C1830-E965-5E48-8247-798585A8C915}"/>
              </a:ext>
            </a:extLst>
          </p:cNvPr>
          <p:cNvSpPr/>
          <p:nvPr/>
        </p:nvSpPr>
        <p:spPr>
          <a:xfrm>
            <a:off x="5457658" y="427284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E99C52-3C86-EA47-838F-645B44D5CE71}"/>
              </a:ext>
            </a:extLst>
          </p:cNvPr>
          <p:cNvSpPr/>
          <p:nvPr/>
        </p:nvSpPr>
        <p:spPr>
          <a:xfrm>
            <a:off x="5026434" y="3876339"/>
            <a:ext cx="1340022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6D454-A4CD-2D4A-BF8F-A6F945F92614}"/>
              </a:ext>
            </a:extLst>
          </p:cNvPr>
          <p:cNvSpPr txBox="1"/>
          <p:nvPr/>
        </p:nvSpPr>
        <p:spPr>
          <a:xfrm>
            <a:off x="5005940" y="3904454"/>
            <a:ext cx="11434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9" name="Lightning Bolt 28">
            <a:extLst>
              <a:ext uri="{FF2B5EF4-FFF2-40B4-BE49-F238E27FC236}">
                <a16:creationId xmlns:a16="http://schemas.microsoft.com/office/drawing/2014/main" id="{6334EEBA-90DF-8E43-BD5F-9BCF86BBD750}"/>
              </a:ext>
            </a:extLst>
          </p:cNvPr>
          <p:cNvSpPr/>
          <p:nvPr/>
        </p:nvSpPr>
        <p:spPr>
          <a:xfrm>
            <a:off x="5473441" y="519696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8957D-E598-064B-AD04-8D894F5A2256}"/>
              </a:ext>
            </a:extLst>
          </p:cNvPr>
          <p:cNvSpPr/>
          <p:nvPr/>
        </p:nvSpPr>
        <p:spPr>
          <a:xfrm>
            <a:off x="4924673" y="4771895"/>
            <a:ext cx="1672396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61ECE1-5127-984A-A2E7-D1135973A92F}"/>
              </a:ext>
            </a:extLst>
          </p:cNvPr>
          <p:cNvSpPr txBox="1"/>
          <p:nvPr/>
        </p:nvSpPr>
        <p:spPr>
          <a:xfrm>
            <a:off x="4904179" y="4800010"/>
            <a:ext cx="15071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Checkpoint</a:t>
            </a:r>
          </a:p>
        </p:txBody>
      </p:sp>
      <p:sp>
        <p:nvSpPr>
          <p:cNvPr id="32" name="Lightning Bolt 31">
            <a:extLst>
              <a:ext uri="{FF2B5EF4-FFF2-40B4-BE49-F238E27FC236}">
                <a16:creationId xmlns:a16="http://schemas.microsoft.com/office/drawing/2014/main" id="{CA52A7A6-27AC-EE40-B602-E77FC8F63069}"/>
              </a:ext>
            </a:extLst>
          </p:cNvPr>
          <p:cNvSpPr/>
          <p:nvPr/>
        </p:nvSpPr>
        <p:spPr>
          <a:xfrm>
            <a:off x="7197642" y="4637520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F1A0AC-1DDD-5642-AE1C-8EB4F0CCF734}"/>
              </a:ext>
            </a:extLst>
          </p:cNvPr>
          <p:cNvSpPr txBox="1"/>
          <p:nvPr/>
        </p:nvSpPr>
        <p:spPr>
          <a:xfrm>
            <a:off x="6823114" y="4255186"/>
            <a:ext cx="1066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03E63D-5FC6-8A4B-BFB8-0DC332B9CDB2}"/>
              </a:ext>
            </a:extLst>
          </p:cNvPr>
          <p:cNvCxnSpPr>
            <a:cxnSpLocks/>
          </p:cNvCxnSpPr>
          <p:nvPr/>
        </p:nvCxnSpPr>
        <p:spPr>
          <a:xfrm>
            <a:off x="3686413" y="4407220"/>
            <a:ext cx="1340022" cy="6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E274D1-593E-8A4C-A2CA-ABA22AA872A5}"/>
              </a:ext>
            </a:extLst>
          </p:cNvPr>
          <p:cNvCxnSpPr>
            <a:cxnSpLocks/>
          </p:cNvCxnSpPr>
          <p:nvPr/>
        </p:nvCxnSpPr>
        <p:spPr>
          <a:xfrm>
            <a:off x="6378273" y="4097945"/>
            <a:ext cx="18232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7E80E5-22C8-E34D-8922-5C5C23FEF1C0}"/>
              </a:ext>
            </a:extLst>
          </p:cNvPr>
          <p:cNvCxnSpPr>
            <a:cxnSpLocks/>
          </p:cNvCxnSpPr>
          <p:nvPr/>
        </p:nvCxnSpPr>
        <p:spPr>
          <a:xfrm>
            <a:off x="6379557" y="4425994"/>
            <a:ext cx="4629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54FA34-F145-9C47-A7A7-DD4455F68B50}"/>
              </a:ext>
            </a:extLst>
          </p:cNvPr>
          <p:cNvSpPr txBox="1"/>
          <p:nvPr/>
        </p:nvSpPr>
        <p:spPr>
          <a:xfrm>
            <a:off x="9358709" y="3780432"/>
            <a:ext cx="24246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and Clients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88A0CB-C97B-B345-8D4B-7F715D565C14}"/>
              </a:ext>
            </a:extLst>
          </p:cNvPr>
          <p:cNvCxnSpPr>
            <a:cxnSpLocks/>
          </p:cNvCxnSpPr>
          <p:nvPr/>
        </p:nvCxnSpPr>
        <p:spPr>
          <a:xfrm>
            <a:off x="2448227" y="3915175"/>
            <a:ext cx="6781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14560B8-BA5D-F544-887A-FA5E1A0DE14E}"/>
              </a:ext>
            </a:extLst>
          </p:cNvPr>
          <p:cNvSpPr/>
          <p:nvPr/>
        </p:nvSpPr>
        <p:spPr>
          <a:xfrm>
            <a:off x="6875819" y="4227071"/>
            <a:ext cx="1045813" cy="7386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3CF396-8731-CA41-83D0-0034C24CF3F1}"/>
              </a:ext>
            </a:extLst>
          </p:cNvPr>
          <p:cNvCxnSpPr>
            <a:cxnSpLocks/>
          </p:cNvCxnSpPr>
          <p:nvPr/>
        </p:nvCxnSpPr>
        <p:spPr>
          <a:xfrm>
            <a:off x="3654950" y="5072385"/>
            <a:ext cx="12373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5D3CB8-6A30-6A43-8C0B-86C13FFB5EC6}"/>
              </a:ext>
            </a:extLst>
          </p:cNvPr>
          <p:cNvCxnSpPr>
            <a:cxnSpLocks/>
          </p:cNvCxnSpPr>
          <p:nvPr/>
        </p:nvCxnSpPr>
        <p:spPr>
          <a:xfrm>
            <a:off x="2448226" y="4413999"/>
            <a:ext cx="6781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096ADF3-D00B-9F41-AAEF-0E634847B099}"/>
              </a:ext>
            </a:extLst>
          </p:cNvPr>
          <p:cNvCxnSpPr>
            <a:cxnSpLocks/>
          </p:cNvCxnSpPr>
          <p:nvPr/>
        </p:nvCxnSpPr>
        <p:spPr>
          <a:xfrm>
            <a:off x="2466795" y="4875965"/>
            <a:ext cx="6781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F058939-8629-444B-A710-4E1CA8457628}"/>
              </a:ext>
            </a:extLst>
          </p:cNvPr>
          <p:cNvSpPr txBox="1"/>
          <p:nvPr/>
        </p:nvSpPr>
        <p:spPr>
          <a:xfrm>
            <a:off x="8172154" y="3065997"/>
            <a:ext cx="98135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44" name="Lightning Bolt 43">
            <a:extLst>
              <a:ext uri="{FF2B5EF4-FFF2-40B4-BE49-F238E27FC236}">
                <a16:creationId xmlns:a16="http://schemas.microsoft.com/office/drawing/2014/main" id="{D60C6E8E-A76F-1248-89FE-6FC5B1D2ADF4}"/>
              </a:ext>
            </a:extLst>
          </p:cNvPr>
          <p:cNvSpPr/>
          <p:nvPr/>
        </p:nvSpPr>
        <p:spPr>
          <a:xfrm>
            <a:off x="8407295" y="3661629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5" name="Lightning Bolt 44">
            <a:extLst>
              <a:ext uri="{FF2B5EF4-FFF2-40B4-BE49-F238E27FC236}">
                <a16:creationId xmlns:a16="http://schemas.microsoft.com/office/drawing/2014/main" id="{2B97ECB0-2BBB-AD45-8CF7-550BEA58B156}"/>
              </a:ext>
            </a:extLst>
          </p:cNvPr>
          <p:cNvSpPr/>
          <p:nvPr/>
        </p:nvSpPr>
        <p:spPr>
          <a:xfrm>
            <a:off x="8477189" y="482158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C9193E-FB31-CD44-A82C-D5718088B9F2}"/>
              </a:ext>
            </a:extLst>
          </p:cNvPr>
          <p:cNvSpPr/>
          <p:nvPr/>
        </p:nvSpPr>
        <p:spPr>
          <a:xfrm>
            <a:off x="8235719" y="2910801"/>
            <a:ext cx="902127" cy="25979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1454D5B-8DAA-384C-86F5-758B44A25EDC}"/>
              </a:ext>
            </a:extLst>
          </p:cNvPr>
          <p:cNvSpPr/>
          <p:nvPr/>
        </p:nvSpPr>
        <p:spPr>
          <a:xfrm>
            <a:off x="9180169" y="2832303"/>
            <a:ext cx="249420" cy="281174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26F1FF1-2117-4747-8FA3-3D204E286115}"/>
              </a:ext>
            </a:extLst>
          </p:cNvPr>
          <p:cNvCxnSpPr>
            <a:cxnSpLocks/>
          </p:cNvCxnSpPr>
          <p:nvPr/>
        </p:nvCxnSpPr>
        <p:spPr>
          <a:xfrm>
            <a:off x="8976195" y="3754641"/>
            <a:ext cx="5743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5B03473-B4EF-1E40-A383-D11BA3E155E0}"/>
              </a:ext>
            </a:extLst>
          </p:cNvPr>
          <p:cNvCxnSpPr>
            <a:cxnSpLocks/>
          </p:cNvCxnSpPr>
          <p:nvPr/>
        </p:nvCxnSpPr>
        <p:spPr>
          <a:xfrm>
            <a:off x="8966908" y="4941069"/>
            <a:ext cx="5743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416DAE2-BF6C-C44B-8929-FB6B6A18CB78}"/>
              </a:ext>
            </a:extLst>
          </p:cNvPr>
          <p:cNvCxnSpPr>
            <a:cxnSpLocks/>
          </p:cNvCxnSpPr>
          <p:nvPr/>
        </p:nvCxnSpPr>
        <p:spPr>
          <a:xfrm flipV="1">
            <a:off x="6842531" y="3266052"/>
            <a:ext cx="1359036" cy="159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75236E4-EDE3-A249-9274-32EBD52BB716}"/>
              </a:ext>
            </a:extLst>
          </p:cNvPr>
          <p:cNvCxnSpPr>
            <a:cxnSpLocks/>
          </p:cNvCxnSpPr>
          <p:nvPr/>
        </p:nvCxnSpPr>
        <p:spPr>
          <a:xfrm>
            <a:off x="7921632" y="4487697"/>
            <a:ext cx="3018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DBC850B-AC16-DA47-8E62-1A730243C7B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6597069" y="5141216"/>
            <a:ext cx="1604498" cy="2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DB6A2E8-7A6D-144E-975A-C365D706E5C9}"/>
              </a:ext>
            </a:extLst>
          </p:cNvPr>
          <p:cNvSpPr txBox="1"/>
          <p:nvPr/>
        </p:nvSpPr>
        <p:spPr>
          <a:xfrm>
            <a:off x="8538869" y="2532130"/>
            <a:ext cx="14489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724474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DAECD01-7533-4B83-83E9-6A1408B1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07" y="1067161"/>
            <a:ext cx="9151916" cy="42708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E7F5F-F567-A443-B9B0-DCB2AE6C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56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EED6487-F1CE-4AEF-95D1-43655801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1069848"/>
            <a:ext cx="9153144" cy="4271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9EEC38-B1DF-5A49-A218-20EF090A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0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752115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3112035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471955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392195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65627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917245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52341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4126847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836769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311078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849788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478627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478627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471955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83676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85130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851308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84093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465284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478627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756736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3112035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3112035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3118235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83015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855272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398172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404291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397425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459092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472435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750544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3105843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3105843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3112043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4765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476531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4698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82210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830154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830154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836744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396422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404554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74123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35326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98844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64725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275416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6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526587" y="224158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PBFT Civil Executions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52975" y="2147216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1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85402B9-8C45-4083-BE43-AC5BAB3B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1069848"/>
            <a:ext cx="9153144" cy="4271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8F8CA-8208-5342-971C-344B31E1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19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4FAF329-8285-42BA-98E8-A3A2628C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1069848"/>
            <a:ext cx="9153144" cy="4271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F7FBF2-B448-DB45-9121-A75D08BD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46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2: Optimal Batching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9666" y="5376152"/>
            <a:ext cx="10515600" cy="885371"/>
          </a:xfrm>
        </p:spPr>
        <p:txBody>
          <a:bodyPr rtlCol="0"/>
          <a:lstStyle/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More transactions batched together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increase in throughput </a:t>
            </a:r>
          </a:p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reduced phases of consensus.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22D6A-982F-AC4D-9AD1-1EB9464C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B46CAA-44A6-1240-AB5A-61561C48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477" y="1350554"/>
            <a:ext cx="5244346" cy="3789828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B888CB4-6762-7B43-9AC5-6B803F19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6" y="1331474"/>
            <a:ext cx="5357943" cy="37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9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3: Memory Storage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23526" y="5377237"/>
            <a:ext cx="7707086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In-memory blockchain storage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</a:rPr>
              <a:t>reduces access cost.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32575-3A05-8C42-B349-0C1BC3F1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C8BE43-A3FE-714D-A652-5180A9A18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521" y="1320343"/>
            <a:ext cx="3593055" cy="366420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84EBA4-2843-6F43-AAA4-67E8CA8A3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35" y="1365074"/>
            <a:ext cx="3712097" cy="36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5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4: Number of Clients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24975" y="5377237"/>
            <a:ext cx="6419507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Too many clients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 increases average latency.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32575-3A05-8C42-B349-0C1BC3F1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FF0175-5456-4F4E-9DFE-96D6D21FF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442" y="1430376"/>
            <a:ext cx="4873259" cy="342297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F11560-F67A-5E48-9A50-929DD5AB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83" y="1430376"/>
            <a:ext cx="4970031" cy="35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6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8962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Hands On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3162937" y="2582241"/>
            <a:ext cx="606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https://github.com/resilientdb/resilientdb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0550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172887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How to Run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AF21C-2FDC-4C4C-8632-59C55F6A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35" y="886737"/>
            <a:ext cx="6934769" cy="57615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F903D-845D-AE46-BB40-5E39290D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15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How to Run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9166" y="1163041"/>
            <a:ext cx="10601010" cy="4777590"/>
          </a:xfrm>
        </p:spPr>
        <p:txBody>
          <a:bodyPr rtlCol="0"/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Go to </a:t>
            </a:r>
            <a:r>
              <a:rPr lang="en-US" sz="2400" dirty="0">
                <a:latin typeface="Palatino Linotype" panose="02040502050505030304" pitchFamily="18" charset="0"/>
                <a:hlinkClick r:id="rId2"/>
              </a:rPr>
              <a:t>https://github.com/resilientdb/resilientdb</a:t>
            </a:r>
            <a:r>
              <a:rPr lang="en-US" sz="2400" dirty="0">
                <a:latin typeface="Palatino Linotype" panose="02040502050505030304" pitchFamily="18" charset="0"/>
              </a:rPr>
              <a:t> and Fork it!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Install Docker-CE and Docker-Compose (Links on git)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Use the Script ”</a:t>
            </a:r>
            <a:r>
              <a:rPr lang="en-US" sz="2400" i="1" dirty="0">
                <a:latin typeface="Palatino Linotype" panose="02040502050505030304" pitchFamily="18" charset="0"/>
              </a:rPr>
              <a:t>resilientDB-docker</a:t>
            </a:r>
            <a:r>
              <a:rPr lang="en-US" sz="2400" dirty="0">
                <a:latin typeface="Palatino Linotype" panose="02040502050505030304" pitchFamily="18" charset="0"/>
              </a:rPr>
              <a:t>” as following: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>
                <a:latin typeface="Palatino Linotype" panose="02040502050505030304" pitchFamily="18" charset="0"/>
              </a:rPr>
              <a:t>	./resilientDB-docker --clients=1 --replicas=4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>
                <a:latin typeface="Palatino Linotype" panose="02040502050505030304" pitchFamily="18" charset="0"/>
              </a:rPr>
              <a:t>	./resilientDB-docker -d [default 4 replicas and 1 client]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alatino Linotype" panose="02040502050505030304" pitchFamily="18" charset="0"/>
              </a:rPr>
              <a:t> Result will be printed on STDOUT and stored in </a:t>
            </a:r>
            <a:r>
              <a:rPr lang="en-US" sz="2400" i="1" dirty="0">
                <a:latin typeface="Palatino Linotype" panose="02040502050505030304" pitchFamily="18" charset="0"/>
              </a:rPr>
              <a:t>res.out</a:t>
            </a:r>
            <a:r>
              <a:rPr lang="en-US" dirty="0">
                <a:latin typeface="Palatino Linotype" panose="02040502050505030304" pitchFamily="18" charset="0"/>
              </a:rPr>
              <a:t> file.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D0B433-1902-B74B-B71B-BA793E75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41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172887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Docker CE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C2F1D6-518E-4C8A-B6B0-23801C734A47}"/>
              </a:ext>
            </a:extLst>
          </p:cNvPr>
          <p:cNvSpPr/>
          <p:nvPr/>
        </p:nvSpPr>
        <p:spPr>
          <a:xfrm>
            <a:off x="1039166" y="1356811"/>
            <a:ext cx="2660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C4043"/>
                </a:solidFill>
                <a:latin typeface="Palatino Linotype" panose="02040502050505030304" pitchFamily="18" charset="0"/>
              </a:rPr>
              <a:t>What is Docker?</a:t>
            </a:r>
            <a:endParaRPr lang="en-US" sz="2400" b="0" i="0" dirty="0">
              <a:solidFill>
                <a:srgbClr val="3C4043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18A33-90A7-4C1A-A31E-2661EB3E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66" y="1967786"/>
            <a:ext cx="9821976" cy="184081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439827-5752-4F71-BC6D-6EBA9EF5F3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5495" y="4050245"/>
            <a:ext cx="10601010" cy="1272015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Run a distributed program on one machine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Simulate with lightweight virtual machines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E6FFC7-53E7-5948-ACCC-D672946E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60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How to Run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9166" y="1163041"/>
            <a:ext cx="10601010" cy="4777590"/>
          </a:xfrm>
        </p:spPr>
        <p:txBody>
          <a:bodyPr rtlCol="0"/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Go to </a:t>
            </a:r>
            <a:r>
              <a:rPr lang="en-US" sz="2400" dirty="0">
                <a:latin typeface="Palatino Linotype" panose="02040502050505030304" pitchFamily="18" charset="0"/>
                <a:hlinkClick r:id="rId2"/>
              </a:rPr>
              <a:t>https://github.com/resilientdb/resilientdb</a:t>
            </a:r>
            <a:r>
              <a:rPr lang="en-US" sz="2400" dirty="0">
                <a:latin typeface="Palatino Linotype" panose="02040502050505030304" pitchFamily="18" charset="0"/>
              </a:rPr>
              <a:t> and Fork it!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Install Docker-CE and Docker-Compose (Links on git)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Use the Script ”</a:t>
            </a:r>
            <a:r>
              <a:rPr lang="en-US" sz="2400" i="1" dirty="0">
                <a:latin typeface="Palatino Linotype" panose="02040502050505030304" pitchFamily="18" charset="0"/>
              </a:rPr>
              <a:t>resilientDB-docker</a:t>
            </a:r>
            <a:r>
              <a:rPr lang="en-US" sz="2400" dirty="0">
                <a:latin typeface="Palatino Linotype" panose="02040502050505030304" pitchFamily="18" charset="0"/>
              </a:rPr>
              <a:t>” as following: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>
                <a:latin typeface="Palatino Linotype" panose="02040502050505030304" pitchFamily="18" charset="0"/>
              </a:rPr>
              <a:t>	./resilientDB-docker --clients=1 --replicas=4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>
                <a:latin typeface="Palatino Linotype" panose="02040502050505030304" pitchFamily="18" charset="0"/>
              </a:rPr>
              <a:t>	./resilientDB-docker -d [default 4 replicas and 1 client]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alatino Linotype" panose="02040502050505030304" pitchFamily="18" charset="0"/>
              </a:rPr>
              <a:t> Result will be printed on STDOUT and stored in </a:t>
            </a:r>
            <a:r>
              <a:rPr lang="en-US" sz="2400" i="1" dirty="0">
                <a:latin typeface="Palatino Linotype" panose="02040502050505030304" pitchFamily="18" charset="0"/>
              </a:rPr>
              <a:t>res.out</a:t>
            </a:r>
            <a:r>
              <a:rPr lang="en-US" dirty="0">
                <a:latin typeface="Palatino Linotype" panose="02040502050505030304" pitchFamily="18" charset="0"/>
              </a:rPr>
              <a:t> file.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D0B433-1902-B74B-B71B-BA793E75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5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01148" y="225078"/>
            <a:ext cx="105156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Uncivil Execution: Primary Failure </a:t>
            </a:r>
            <a:b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View Change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2958375" y="4454803"/>
            <a:ext cx="8173453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 flipV="1">
            <a:off x="2958375" y="3802754"/>
            <a:ext cx="8173453" cy="1196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958375" y="3174643"/>
            <a:ext cx="8173453" cy="66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 flipV="1">
            <a:off x="2958375" y="5091914"/>
            <a:ext cx="8173453" cy="29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688218" y="358183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688218" y="4188000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33408" y="4872117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Primary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1174048" y="2975666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Primary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3204840" y="3181315"/>
            <a:ext cx="3053183" cy="580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204840" y="3181315"/>
            <a:ext cx="3024036" cy="1244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182764" y="3167972"/>
            <a:ext cx="3057888" cy="1894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</p:cNvCxnSpPr>
          <p:nvPr/>
        </p:nvCxnSpPr>
        <p:spPr>
          <a:xfrm>
            <a:off x="3187757" y="3165003"/>
            <a:ext cx="0" cy="19269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6258024" y="3144790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9018458" y="3165003"/>
            <a:ext cx="0" cy="191773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>
            <a:off x="3204840" y="3824365"/>
            <a:ext cx="3050319" cy="6014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3277182" y="5170339"/>
            <a:ext cx="2980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View Change Message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2623FC-5DDB-44A2-8C8C-B80B4E58247C}"/>
              </a:ext>
            </a:extLst>
          </p:cNvPr>
          <p:cNvCxnSpPr>
            <a:cxnSpLocks/>
          </p:cNvCxnSpPr>
          <p:nvPr/>
        </p:nvCxnSpPr>
        <p:spPr>
          <a:xfrm flipV="1">
            <a:off x="3199847" y="3210283"/>
            <a:ext cx="3016940" cy="5943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8D7CF1-72AA-4CED-8CEE-DECA912CAA5C}"/>
              </a:ext>
            </a:extLst>
          </p:cNvPr>
          <p:cNvCxnSpPr>
            <a:cxnSpLocks/>
          </p:cNvCxnSpPr>
          <p:nvPr/>
        </p:nvCxnSpPr>
        <p:spPr>
          <a:xfrm>
            <a:off x="3204840" y="3824364"/>
            <a:ext cx="3008398" cy="12463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BD2819B-C547-4C49-92C9-AD64B34E2C09}"/>
              </a:ext>
            </a:extLst>
          </p:cNvPr>
          <p:cNvCxnSpPr>
            <a:cxnSpLocks/>
          </p:cNvCxnSpPr>
          <p:nvPr/>
        </p:nvCxnSpPr>
        <p:spPr>
          <a:xfrm>
            <a:off x="6256069" y="3194935"/>
            <a:ext cx="2762389" cy="58695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8DFFD3-0817-434E-ADD7-1A84E561BE18}"/>
              </a:ext>
            </a:extLst>
          </p:cNvPr>
          <p:cNvCxnSpPr>
            <a:cxnSpLocks/>
          </p:cNvCxnSpPr>
          <p:nvPr/>
        </p:nvCxnSpPr>
        <p:spPr>
          <a:xfrm>
            <a:off x="6270576" y="3194935"/>
            <a:ext cx="2747881" cy="121497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D8520E3-9B7E-458C-BF09-E24CB55B7594}"/>
              </a:ext>
            </a:extLst>
          </p:cNvPr>
          <p:cNvCxnSpPr>
            <a:cxnSpLocks/>
          </p:cNvCxnSpPr>
          <p:nvPr/>
        </p:nvCxnSpPr>
        <p:spPr>
          <a:xfrm>
            <a:off x="6294441" y="3219508"/>
            <a:ext cx="2733926" cy="185123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F8DEB84-FA97-4289-9435-37CEC9130AB9}"/>
              </a:ext>
            </a:extLst>
          </p:cNvPr>
          <p:cNvSpPr txBox="1"/>
          <p:nvPr/>
        </p:nvSpPr>
        <p:spPr>
          <a:xfrm>
            <a:off x="6453810" y="5200997"/>
            <a:ext cx="252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View Message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DBB4C1D-1A39-49EB-8B26-FEEF54D8E915}"/>
              </a:ext>
            </a:extLst>
          </p:cNvPr>
          <p:cNvSpPr txBox="1"/>
          <p:nvPr/>
        </p:nvSpPr>
        <p:spPr>
          <a:xfrm>
            <a:off x="9243169" y="5247283"/>
            <a:ext cx="2068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Enter New View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6EA5347-30DC-4F55-BAB3-5F77C2603347}"/>
              </a:ext>
            </a:extLst>
          </p:cNvPr>
          <p:cNvCxnSpPr>
            <a:cxnSpLocks/>
          </p:cNvCxnSpPr>
          <p:nvPr/>
        </p:nvCxnSpPr>
        <p:spPr>
          <a:xfrm>
            <a:off x="3198073" y="4457941"/>
            <a:ext cx="3008398" cy="6045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D3482F8-243D-459D-B099-91CB62E320D7}"/>
              </a:ext>
            </a:extLst>
          </p:cNvPr>
          <p:cNvCxnSpPr>
            <a:cxnSpLocks/>
          </p:cNvCxnSpPr>
          <p:nvPr/>
        </p:nvCxnSpPr>
        <p:spPr>
          <a:xfrm flipV="1">
            <a:off x="3208389" y="3210283"/>
            <a:ext cx="3008398" cy="12285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A4FAEFD-1DA8-40F6-B7AA-79733C4617A8}"/>
              </a:ext>
            </a:extLst>
          </p:cNvPr>
          <p:cNvCxnSpPr>
            <a:cxnSpLocks/>
          </p:cNvCxnSpPr>
          <p:nvPr/>
        </p:nvCxnSpPr>
        <p:spPr>
          <a:xfrm flipV="1">
            <a:off x="3187757" y="3843483"/>
            <a:ext cx="3052895" cy="6052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F5CB72F-8009-2841-9BA8-08B637767EAA}"/>
              </a:ext>
            </a:extLst>
          </p:cNvPr>
          <p:cNvSpPr/>
          <p:nvPr/>
        </p:nvSpPr>
        <p:spPr>
          <a:xfrm>
            <a:off x="3058779" y="3079234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7605BE-F03C-4041-8F7C-2AD5599ECB95}"/>
              </a:ext>
            </a:extLst>
          </p:cNvPr>
          <p:cNvSpPr/>
          <p:nvPr/>
        </p:nvSpPr>
        <p:spPr>
          <a:xfrm>
            <a:off x="3058779" y="371442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C42E60-4D4F-5143-ABEC-BD8F3BB5ABAD}"/>
              </a:ext>
            </a:extLst>
          </p:cNvPr>
          <p:cNvSpPr/>
          <p:nvPr/>
        </p:nvSpPr>
        <p:spPr>
          <a:xfrm>
            <a:off x="3058779" y="437322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AB7482-A79D-ED44-97F9-5C7924C723D6}"/>
              </a:ext>
            </a:extLst>
          </p:cNvPr>
          <p:cNvSpPr/>
          <p:nvPr/>
        </p:nvSpPr>
        <p:spPr>
          <a:xfrm>
            <a:off x="3058779" y="500138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5C042-FA7E-D54F-B0C9-83BAD61F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4585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B45400-A5E4-884F-958B-EEE058DAC736}"/>
              </a:ext>
            </a:extLst>
          </p:cNvPr>
          <p:cNvGrpSpPr/>
          <p:nvPr/>
        </p:nvGrpSpPr>
        <p:grpSpPr>
          <a:xfrm>
            <a:off x="5954886" y="2131591"/>
            <a:ext cx="3876987" cy="1355730"/>
            <a:chOff x="5954886" y="2131591"/>
            <a:chExt cx="3876987" cy="135573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FFE527E-5D5E-EA48-BDBD-C32061CF0D3A}"/>
                </a:ext>
              </a:extLst>
            </p:cNvPr>
            <p:cNvSpPr/>
            <p:nvPr/>
          </p:nvSpPr>
          <p:spPr>
            <a:xfrm>
              <a:off x="5954886" y="2895728"/>
              <a:ext cx="571531" cy="591593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FFB8D05-A259-624D-BD0E-6FB27BD61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6417" y="2624324"/>
              <a:ext cx="796663" cy="38117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E5322B5C-582E-FA4D-8298-451065A174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97948" y="2131591"/>
              <a:ext cx="2733925" cy="94981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Got VC message from Majority?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1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89" grpId="0"/>
      <p:bldP spid="9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692322" y="172887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DB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9B177E-6936-4BDE-91BF-95ECB6F71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255" y="1420840"/>
            <a:ext cx="7101745" cy="5437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D6487-FE98-4DA9-98D9-CDEBA159D44B}"/>
              </a:ext>
            </a:extLst>
          </p:cNvPr>
          <p:cNvSpPr txBox="1"/>
          <p:nvPr/>
        </p:nvSpPr>
        <p:spPr>
          <a:xfrm>
            <a:off x="503339" y="1247953"/>
            <a:ext cx="230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./resilientDB-docker -d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6BA8585-9B58-44B2-9D08-055D9FD603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6841" y="1869106"/>
            <a:ext cx="3010425" cy="3740941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Remove old Containers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Create new Containers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Create IP address settings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Install dependencies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Compile Code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Run binary files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Gather the results 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65CEA-4AA0-794B-AA0A-94E60089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14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692322" y="172887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DB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6BA8585-9B58-44B2-9D08-055D9FD603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6841" y="1289134"/>
            <a:ext cx="3673155" cy="5427896"/>
          </a:xfrm>
        </p:spPr>
        <p:txBody>
          <a:bodyPr rtlCol="0"/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Throughput 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Transaction per second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Average Latency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The from client request to client reply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Working Thread idleness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The time that thread is waiting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WT0: Consensus Messages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WT1 and WT2: Batch Threads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WT3: checkpointing Thread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WT4: Execute </a:t>
            </a:r>
            <a:r>
              <a:rPr lang="en-US" sz="1600" dirty="0" err="1">
                <a:latin typeface="Palatino Linotype" panose="02040502050505030304" pitchFamily="18" charset="0"/>
              </a:rPr>
              <a:t>Theread</a:t>
            </a:r>
            <a:endParaRPr lang="en-US" sz="1600" dirty="0">
              <a:latin typeface="Palatino Linotype" panose="0204050205050503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627B27E-74A9-47CA-988D-EDE179A8D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897" y="930110"/>
            <a:ext cx="6931987" cy="59278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36455-5891-EF4A-82CB-959E0DF2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68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33069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Configuration Parameters to Play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3187" y="1356526"/>
            <a:ext cx="11816862" cy="4421723"/>
          </a:xfrm>
        </p:spPr>
        <p:txBody>
          <a:bodyPr rtlCol="0"/>
          <a:lstStyle/>
          <a:p>
            <a:r>
              <a:rPr lang="en-US" sz="2000" dirty="0">
                <a:latin typeface="Palatino Linotype" panose="02040502050505030304" pitchFamily="18" charset="0"/>
              </a:rPr>
              <a:t>NODE_CNT 				Total number of replicas, minimum 4, that is, f=1.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THREAD_CNT 			Total number of threads at primary (at least 5)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CLIENT_NODE_CNT 		Total number of clients (at least 1).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MAX_TXN_IN_FLIGHT 		Multiple of Batch Size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DONE_TIMER 			Amount of time to run the system.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BATCH_THREADS 			Number of threads at primary to batch client transactions.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BATCH_SIZE 			Number of transactions in a batch (at least 10)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TXN_PER_CHKPT 			Frequency at which garbage collection is done.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USE_CRYPTO 			To switch on and off cryptographic signing of messages.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CRYPTO_METHOD_ED25519 	To use ED25519 based digital signatures.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CRYPTO_METHOD_CMAC_AES 	To use CMAC + AES combination for authentication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F27C4-A928-FE47-98A2-A91E2840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41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Main Functions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96841" y="1869106"/>
            <a:ext cx="3320818" cy="14191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Client/client_main.cpp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</a:t>
            </a:r>
            <a:r>
              <a:rPr lang="en-US" sz="1600" dirty="0" err="1">
                <a:latin typeface="Palatino Linotype" panose="02040502050505030304" pitchFamily="18" charset="0"/>
              </a:rPr>
              <a:t>client_thread.cpp</a:t>
            </a:r>
            <a:endParaRPr lang="en-US" sz="16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</a:t>
            </a:r>
            <a:r>
              <a:rPr lang="en-US" sz="1600" dirty="0" err="1">
                <a:latin typeface="Palatino Linotype" panose="02040502050505030304" pitchFamily="18" charset="0"/>
              </a:rPr>
              <a:t>main.cpp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2D7162-A3DC-44A3-88F3-B5FBBDDD9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46" b="6967"/>
          <a:stretch/>
        </p:blipFill>
        <p:spPr>
          <a:xfrm>
            <a:off x="4202885" y="1742902"/>
            <a:ext cx="3489820" cy="396098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CE286B-BA25-4DB7-90E7-3EF12A11B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096" y="1751291"/>
            <a:ext cx="3651922" cy="39525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AA97C-5304-2C49-918A-12104B83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86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Process Messages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96840" y="1869106"/>
            <a:ext cx="3446653" cy="24142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Transport/message.cpp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System/worker_thread.cpp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System/worker_thread_pbft.cpp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Worker Thread: Run function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Worker Thread: Process function</a:t>
            </a:r>
          </a:p>
        </p:txBody>
      </p:sp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B78AA9B4-9882-4898-B3DF-0ECBF7055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734" y="2046914"/>
            <a:ext cx="3620775" cy="3991130"/>
          </a:xfrm>
          <a:prstGeom prst="rect">
            <a:avLst/>
          </a:prstGeom>
        </p:spPr>
      </p:pic>
      <p:pic>
        <p:nvPicPr>
          <p:cNvPr id="7" name="Picture 6" descr="A screenshot of text&#10;&#10;Description automatically generated">
            <a:extLst>
              <a:ext uri="{FF2B5EF4-FFF2-40B4-BE49-F238E27FC236}">
                <a16:creationId xmlns:a16="http://schemas.microsoft.com/office/drawing/2014/main" id="{7797661A-D6D1-4738-8985-76947AF2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657" y="2046914"/>
            <a:ext cx="3018672" cy="39911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CC99E-97AC-AA48-B3C9-9E90B1D2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04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Failure-Free Flow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410991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346983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82975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74999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201407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327504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88121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448465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219457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66888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220759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219457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220911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220911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219874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21879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221307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755976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762095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755229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217990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75422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76235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209903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71106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334625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400506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63322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31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Process Client Message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96840" y="1869106"/>
            <a:ext cx="3446653" cy="32905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System/worker_thread_pbft.cpp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process_client_batch Function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Create and Send Batch Request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create_and_send_batchreq Function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Create Transactions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Create Digest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BatchRequest</a:t>
            </a:r>
            <a:r>
              <a:rPr lang="en-US" sz="1600" dirty="0">
                <a:latin typeface="Palatino Linotype" panose="02040502050505030304" pitchFamily="18" charset="0"/>
              </a:rPr>
              <a:t> Class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Pre-Prepare Message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2FFB76-6727-4317-B8F8-811BD90C2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92" y="1869107"/>
            <a:ext cx="3726117" cy="434713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53AF21-BE01-47E0-AC9B-F01D7828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408" y="1869106"/>
            <a:ext cx="3414872" cy="43497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7B842-C33E-0648-84EC-1095062B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73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Failure-Free Flow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410991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346983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82975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74999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201407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327504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88121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448465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219457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66888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220759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8364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83643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8297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219457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220911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220911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219874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21879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221307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755976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762095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755229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217990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75422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76235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209903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71106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334625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400506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63322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Process Batch Request (Prepare)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36896" y="1869106"/>
            <a:ext cx="3506598" cy="32905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System/worker_thread_pbft.cpp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process_batch</a:t>
            </a:r>
            <a:r>
              <a:rPr lang="en-US" sz="1600" dirty="0">
                <a:latin typeface="Palatino Linotype" panose="02040502050505030304" pitchFamily="18" charset="0"/>
              </a:rPr>
              <a:t> Function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Create and Send Prepare Message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Create Transactions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Save Digest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PBFTPrepare</a:t>
            </a:r>
            <a:r>
              <a:rPr lang="en-US" sz="1600" dirty="0">
                <a:latin typeface="Palatino Linotype" panose="02040502050505030304" pitchFamily="18" charset="0"/>
              </a:rPr>
              <a:t> Class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Prepare Message</a:t>
            </a:r>
            <a:endParaRPr lang="en-US" sz="1600" dirty="0">
              <a:latin typeface="Palatino Linotype" panose="0204050205050503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1200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3BDC43-1CF2-490F-B8D0-AE1A753C1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35"/>
          <a:stretch/>
        </p:blipFill>
        <p:spPr>
          <a:xfrm>
            <a:off x="5394120" y="2003329"/>
            <a:ext cx="5331253" cy="40870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D8A39-5C05-B241-810E-E57C0B63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34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Failure-Free Flow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410991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346983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82975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74999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201407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327504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88121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448465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219457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66888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220759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8364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83643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8297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219457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220911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220911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219874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82308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83643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4114540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3469839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3469839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3476039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21879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221307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755976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762095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755229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816896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830239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4108348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3463647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3463647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3469847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83433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83433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82766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217990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218795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218795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219454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75422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76235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209903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71106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334625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400506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63322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1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31208" y="435126"/>
            <a:ext cx="10866230" cy="12405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Speculative Byzantine Fault Tolerance (Zyzzyva)</a:t>
            </a:r>
          </a:p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Palatino Linotype" panose="02040502050505030304" pitchFamily="18" charset="0"/>
              </a:rPr>
              <a:t>[SOSP’07]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74EB59E-76FC-4858-B94F-F2FDB2F55E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008" y="1970522"/>
            <a:ext cx="11746523" cy="4000903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Speculation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to</a:t>
            </a:r>
            <a:r>
              <a:rPr lang="fa-IR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achieve consensus in a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single</a:t>
            </a:r>
            <a:r>
              <a:rPr lang="en-US" sz="2400" dirty="0">
                <a:latin typeface="Palatino Linotype" panose="02040502050505030304" pitchFamily="18" charset="0"/>
              </a:rPr>
              <a:t> phase.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Under </a:t>
            </a:r>
            <a:r>
              <a:rPr lang="en-US" sz="2400" b="1" i="1" dirty="0">
                <a:latin typeface="Palatino Linotype" panose="02040502050505030304" pitchFamily="18" charset="0"/>
              </a:rPr>
              <a:t>no failures</a:t>
            </a:r>
            <a:r>
              <a:rPr lang="en-US" sz="2400" dirty="0">
                <a:latin typeface="Palatino Linotype" panose="02040502050505030304" pitchFamily="18" charset="0"/>
              </a:rPr>
              <a:t>, it only requires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communication complexity.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Requires </a:t>
            </a:r>
            <a:r>
              <a:rPr lang="en-US" sz="2400" dirty="0">
                <a:latin typeface="Palatino Linotype" panose="02040502050505030304" pitchFamily="18" charset="0"/>
              </a:rPr>
              <a:t>good clients, for ensuring same order across the replicas.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Clients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need</a:t>
            </a:r>
            <a:r>
              <a:rPr lang="en-US" sz="2400" dirty="0">
                <a:latin typeface="Palatino Linotype" panose="02040502050505030304" pitchFamily="18" charset="0"/>
              </a:rPr>
              <a:t> matching responses from all the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3f+1</a:t>
            </a:r>
            <a:r>
              <a:rPr lang="en-US" sz="2400" dirty="0">
                <a:latin typeface="Palatino Linotype" panose="02040502050505030304" pitchFamily="18" charset="0"/>
              </a:rPr>
              <a:t> replicas.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Just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one crash failure</a:t>
            </a:r>
            <a:r>
              <a:rPr lang="en-US" sz="24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is sufficient to severely impact throughput.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Recently, proven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unsafe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!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5FC38-BA92-2449-88D9-4C9E4038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Process Prepare and Commit Messages(Prepare)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36896" y="1869106"/>
            <a:ext cx="3506598" cy="34752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System/worker_thread_pbft.cpp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process_pbft_prepare</a:t>
            </a:r>
            <a:r>
              <a:rPr lang="en-US" sz="1600" dirty="0">
                <a:latin typeface="Palatino Linotype" panose="02040502050505030304" pitchFamily="18" charset="0"/>
              </a:rPr>
              <a:t> Function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Count Prepare Messages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Create and Send commit Message</a:t>
            </a:r>
          </a:p>
          <a:p>
            <a:pPr lvl="1">
              <a:lnSpc>
                <a:spcPct val="150000"/>
              </a:lnSpc>
            </a:pPr>
            <a:r>
              <a:rPr lang="en-US" sz="1200" dirty="0" err="1">
                <a:latin typeface="Palatino Linotype" panose="02040502050505030304" pitchFamily="18" charset="0"/>
              </a:rPr>
              <a:t>PBFTCommit</a:t>
            </a:r>
            <a:r>
              <a:rPr lang="en-US" sz="1200" dirty="0">
                <a:latin typeface="Palatino Linotype" panose="02040502050505030304" pitchFamily="18" charset="0"/>
              </a:rPr>
              <a:t> Message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process_pbft_commit</a:t>
            </a:r>
            <a:r>
              <a:rPr lang="en-US" sz="1600" dirty="0">
                <a:latin typeface="Palatino Linotype" panose="02040502050505030304" pitchFamily="18" charset="0"/>
              </a:rPr>
              <a:t> Function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Count commit messages 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Palatino Linotype" panose="02040502050505030304" pitchFamily="18" charset="0"/>
              </a:rPr>
              <a:t>Create and Send execute Message</a:t>
            </a:r>
          </a:p>
          <a:p>
            <a:pPr lvl="1">
              <a:lnSpc>
                <a:spcPct val="150000"/>
              </a:lnSpc>
            </a:pPr>
            <a:r>
              <a:rPr lang="en-US" sz="1200" dirty="0" err="1">
                <a:latin typeface="Palatino Linotype" panose="02040502050505030304" pitchFamily="18" charset="0"/>
              </a:rPr>
              <a:t>ExecuteMessage</a:t>
            </a:r>
            <a:r>
              <a:rPr lang="en-US" sz="1200" dirty="0">
                <a:latin typeface="Palatino Linotype" panose="02040502050505030304" pitchFamily="18" charset="0"/>
              </a:rPr>
              <a:t> Class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EF923B-4096-4611-99F6-37578808F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51"/>
          <a:stretch/>
        </p:blipFill>
        <p:spPr>
          <a:xfrm>
            <a:off x="4043494" y="1989650"/>
            <a:ext cx="4050921" cy="4868349"/>
          </a:xfrm>
          <a:prstGeom prst="rect">
            <a:avLst/>
          </a:prstGeom>
        </p:spPr>
      </p:pic>
      <p:pic>
        <p:nvPicPr>
          <p:cNvPr id="7" name="Picture 6" descr="A screenshot of text&#10;&#10;Description automatically generated">
            <a:extLst>
              <a:ext uri="{FF2B5EF4-FFF2-40B4-BE49-F238E27FC236}">
                <a16:creationId xmlns:a16="http://schemas.microsoft.com/office/drawing/2014/main" id="{EF8279C8-E2A4-4D31-8B80-51C6988CA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35" b="9921"/>
          <a:stretch/>
        </p:blipFill>
        <p:spPr>
          <a:xfrm>
            <a:off x="8302784" y="1989651"/>
            <a:ext cx="3889216" cy="48683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E7D6C8-410D-4D4C-B770-6C544F47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60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Process Execute Message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36895" y="1869106"/>
            <a:ext cx="4345497" cy="29118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System/worker_thread.cpp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Internal Message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process_execute</a:t>
            </a:r>
            <a:r>
              <a:rPr lang="en-US" sz="1600" dirty="0">
                <a:latin typeface="Palatino Linotype" panose="02040502050505030304" pitchFamily="18" charset="0"/>
              </a:rPr>
              <a:t> Function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Execute the Transactions in batch in order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Create and send Client Response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Palatino Linotype" panose="02040502050505030304" pitchFamily="18" charset="0"/>
              </a:rPr>
              <a:t>ClientResponse</a:t>
            </a:r>
            <a:r>
              <a:rPr lang="en-US" sz="1600" dirty="0">
                <a:latin typeface="Palatino Linotype" panose="02040502050505030304" pitchFamily="18" charset="0"/>
              </a:rPr>
              <a:t> Class</a:t>
            </a:r>
            <a:endParaRPr lang="en-US" sz="12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32114BE6-C4F7-4C24-B798-20540929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739" y="1659561"/>
            <a:ext cx="4649885" cy="51984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7A87CD-632F-B843-9BB4-EF202956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118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Work Queue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36895" y="1869106"/>
            <a:ext cx="5005844" cy="34093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Lock Free queues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All the messages are being stored in these queues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System/work_queue.cpp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Multiple queues for different Threads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Dequeue and Enqueue Interfaces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Enqueue in </a:t>
            </a:r>
            <a:r>
              <a:rPr lang="en-US" sz="1600" dirty="0" err="1">
                <a:latin typeface="Palatino Linotype" panose="02040502050505030304" pitchFamily="18" charset="0"/>
              </a:rPr>
              <a:t>IOThread</a:t>
            </a:r>
            <a:endParaRPr lang="en-US" sz="16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Dequeue in Worker Thread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6BBDEA-1F84-4805-92A2-93DEBE93C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71" y="1735640"/>
            <a:ext cx="6328436" cy="51223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1B3A7-942C-7547-BB3B-240FD34B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49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</a:t>
            </a:r>
            <a:r>
              <a:rPr lang="en-US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Practical Byzantine Fault Tolerance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947068" y="1247953"/>
            <a:ext cx="8450263" cy="365922"/>
          </a:xfrm>
        </p:spPr>
        <p:txBody>
          <a:bodyPr rtlCol="0"/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IO Thread and Transport Layer</a:t>
            </a: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02F23E3C-A493-419D-8BA7-9C2E49D70D21}"/>
              </a:ext>
            </a:extLst>
          </p:cNvPr>
          <p:cNvSpPr txBox="1">
            <a:spLocks/>
          </p:cNvSpPr>
          <p:nvPr/>
        </p:nvSpPr>
        <p:spPr bwMode="auto">
          <a:xfrm>
            <a:off x="536895" y="1869106"/>
            <a:ext cx="5005844" cy="29118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Multiple Input Threads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Multiple Output Threads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System/io_thread.cpp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Transport Layer: TCP Sockets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Nano Message Library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 Linotype" panose="02040502050505030304" pitchFamily="18" charset="0"/>
              </a:rPr>
              <a:t>Transport/transport.cpp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0D5CD6-7920-4AF4-B2A7-D6292D7D8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54"/>
          <a:stretch/>
        </p:blipFill>
        <p:spPr>
          <a:xfrm>
            <a:off x="5824911" y="1953629"/>
            <a:ext cx="6367089" cy="49043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B9ACD-2AAE-AE40-A998-5BBFECEB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40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585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85099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Zyzzyva Civil Executions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C35D011-B1B4-4FB4-AA74-3A97163A649A}"/>
              </a:ext>
            </a:extLst>
          </p:cNvPr>
          <p:cNvCxnSpPr/>
          <p:nvPr/>
        </p:nvCxnSpPr>
        <p:spPr>
          <a:xfrm>
            <a:off x="2975754" y="4180423"/>
            <a:ext cx="722376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BE01C69-D2D6-44C3-B6A5-3037F70D3673}"/>
              </a:ext>
            </a:extLst>
          </p:cNvPr>
          <p:cNvCxnSpPr/>
          <p:nvPr/>
        </p:nvCxnSpPr>
        <p:spPr>
          <a:xfrm>
            <a:off x="2975754" y="3540343"/>
            <a:ext cx="722376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2711055-3403-4A2A-B6FF-E2FDEE4C5CC4}"/>
              </a:ext>
            </a:extLst>
          </p:cNvPr>
          <p:cNvCxnSpPr>
            <a:cxnSpLocks/>
          </p:cNvCxnSpPr>
          <p:nvPr/>
        </p:nvCxnSpPr>
        <p:spPr>
          <a:xfrm>
            <a:off x="2975754" y="2900263"/>
            <a:ext cx="7223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4F3CF79-B3B1-4BF9-9A8C-F27CEC230C51}"/>
              </a:ext>
            </a:extLst>
          </p:cNvPr>
          <p:cNvCxnSpPr/>
          <p:nvPr/>
        </p:nvCxnSpPr>
        <p:spPr>
          <a:xfrm>
            <a:off x="2975754" y="4820503"/>
            <a:ext cx="72237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9899C86-7E01-444A-BF7A-E9C2D2F0AD2A}"/>
              </a:ext>
            </a:extLst>
          </p:cNvPr>
          <p:cNvSpPr txBox="1"/>
          <p:nvPr/>
        </p:nvSpPr>
        <p:spPr>
          <a:xfrm>
            <a:off x="2041316" y="20722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FB8348B-ABCA-46AE-AC46-2EB71C54EF63}"/>
              </a:ext>
            </a:extLst>
          </p:cNvPr>
          <p:cNvSpPr txBox="1"/>
          <p:nvPr/>
        </p:nvSpPr>
        <p:spPr>
          <a:xfrm>
            <a:off x="1725850" y="333319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534BAF-E44B-4A1E-83C8-2F68932941B4}"/>
              </a:ext>
            </a:extLst>
          </p:cNvPr>
          <p:cNvSpPr txBox="1"/>
          <p:nvPr/>
        </p:nvSpPr>
        <p:spPr>
          <a:xfrm>
            <a:off x="1725850" y="393936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7BFB7BB-FF60-42C6-BE2D-A07A9BBBF28E}"/>
              </a:ext>
            </a:extLst>
          </p:cNvPr>
          <p:cNvSpPr txBox="1"/>
          <p:nvPr/>
        </p:nvSpPr>
        <p:spPr>
          <a:xfrm>
            <a:off x="1725850" y="4623480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3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BDA6AB8-7CD6-48D5-BC62-F13A4AAA83C2}"/>
              </a:ext>
            </a:extLst>
          </p:cNvPr>
          <p:cNvCxnSpPr>
            <a:cxnSpLocks/>
          </p:cNvCxnSpPr>
          <p:nvPr/>
        </p:nvCxnSpPr>
        <p:spPr>
          <a:xfrm>
            <a:off x="2975754" y="2265077"/>
            <a:ext cx="72237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FC658D0D-FB9B-40E3-84EF-F4957D169019}"/>
              </a:ext>
            </a:extLst>
          </p:cNvPr>
          <p:cNvSpPr txBox="1"/>
          <p:nvPr/>
        </p:nvSpPr>
        <p:spPr>
          <a:xfrm>
            <a:off x="1825630" y="272702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AE5824B-CC2C-46E8-9145-793E5F842F42}"/>
              </a:ext>
            </a:extLst>
          </p:cNvPr>
          <p:cNvCxnSpPr>
            <a:cxnSpLocks/>
          </p:cNvCxnSpPr>
          <p:nvPr/>
        </p:nvCxnSpPr>
        <p:spPr>
          <a:xfrm>
            <a:off x="3215453" y="2278096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0C0D8C53-7A1E-4D1C-ACA6-6964BB9B31AA}"/>
              </a:ext>
            </a:extLst>
          </p:cNvPr>
          <p:cNvCxnSpPr>
            <a:cxnSpLocks/>
          </p:cNvCxnSpPr>
          <p:nvPr/>
        </p:nvCxnSpPr>
        <p:spPr>
          <a:xfrm>
            <a:off x="5033936" y="290693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D6FC0CE-24AB-4311-86D8-3855CB718E3E}"/>
              </a:ext>
            </a:extLst>
          </p:cNvPr>
          <p:cNvCxnSpPr>
            <a:cxnSpLocks/>
          </p:cNvCxnSpPr>
          <p:nvPr/>
        </p:nvCxnSpPr>
        <p:spPr>
          <a:xfrm>
            <a:off x="5033936" y="2906935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D870A2F-2732-4BB7-9CCD-142D0B76E981}"/>
              </a:ext>
            </a:extLst>
          </p:cNvPr>
          <p:cNvCxnSpPr>
            <a:cxnSpLocks/>
          </p:cNvCxnSpPr>
          <p:nvPr/>
        </p:nvCxnSpPr>
        <p:spPr>
          <a:xfrm>
            <a:off x="5033936" y="290026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939351F-C5F5-42FA-B404-33487710D2AA}"/>
              </a:ext>
            </a:extLst>
          </p:cNvPr>
          <p:cNvCxnSpPr/>
          <p:nvPr/>
        </p:nvCxnSpPr>
        <p:spPr>
          <a:xfrm>
            <a:off x="3205136" y="226507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56F55C8-A98B-4A01-B475-5E7B9F281FDC}"/>
              </a:ext>
            </a:extLst>
          </p:cNvPr>
          <p:cNvCxnSpPr/>
          <p:nvPr/>
        </p:nvCxnSpPr>
        <p:spPr>
          <a:xfrm>
            <a:off x="5033936" y="227961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089AB89-7146-4ACE-ABDE-A9C8D2170AC5}"/>
              </a:ext>
            </a:extLst>
          </p:cNvPr>
          <p:cNvCxnSpPr>
            <a:cxnSpLocks/>
          </p:cNvCxnSpPr>
          <p:nvPr/>
        </p:nvCxnSpPr>
        <p:spPr>
          <a:xfrm>
            <a:off x="6862736" y="2279616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B36FF30-1BB5-49C9-BAF9-5AD2D9A62D65}"/>
              </a:ext>
            </a:extLst>
          </p:cNvPr>
          <p:cNvCxnSpPr/>
          <p:nvPr/>
        </p:nvCxnSpPr>
        <p:spPr>
          <a:xfrm>
            <a:off x="8691536" y="226924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18757F6-5CC8-4C2E-BA2D-F04F073A91FD}"/>
              </a:ext>
            </a:extLst>
          </p:cNvPr>
          <p:cNvCxnSpPr>
            <a:cxnSpLocks/>
          </p:cNvCxnSpPr>
          <p:nvPr/>
        </p:nvCxnSpPr>
        <p:spPr>
          <a:xfrm flipV="1">
            <a:off x="6870555" y="2279616"/>
            <a:ext cx="1813161" cy="12567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EE6C25B-BFA8-417B-AC7E-8B1CE51EEE38}"/>
              </a:ext>
            </a:extLst>
          </p:cNvPr>
          <p:cNvCxnSpPr>
            <a:cxnSpLocks/>
          </p:cNvCxnSpPr>
          <p:nvPr/>
        </p:nvCxnSpPr>
        <p:spPr>
          <a:xfrm flipV="1">
            <a:off x="6873052" y="2279616"/>
            <a:ext cx="1810664" cy="1886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916B48F-0B2F-4391-99B4-CE254A273B75}"/>
              </a:ext>
            </a:extLst>
          </p:cNvPr>
          <p:cNvCxnSpPr>
            <a:cxnSpLocks/>
          </p:cNvCxnSpPr>
          <p:nvPr/>
        </p:nvCxnSpPr>
        <p:spPr>
          <a:xfrm flipV="1">
            <a:off x="6862736" y="2279616"/>
            <a:ext cx="1820980" cy="25362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7B71A9C6-2DF2-4386-BCD3-68EB4FE73D73}"/>
              </a:ext>
            </a:extLst>
          </p:cNvPr>
          <p:cNvSpPr txBox="1"/>
          <p:nvPr/>
        </p:nvSpPr>
        <p:spPr>
          <a:xfrm>
            <a:off x="4409461" y="2334809"/>
            <a:ext cx="481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16B7D69-1CD6-4FAE-AEC6-89ADBB13482B}"/>
              </a:ext>
            </a:extLst>
          </p:cNvPr>
          <p:cNvSpPr txBox="1"/>
          <p:nvPr/>
        </p:nvSpPr>
        <p:spPr>
          <a:xfrm>
            <a:off x="7320740" y="4830370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Reply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C804D89-717D-4755-9B2C-DEC333E37EAF}"/>
              </a:ext>
            </a:extLst>
          </p:cNvPr>
          <p:cNvSpPr txBox="1"/>
          <p:nvPr/>
        </p:nvSpPr>
        <p:spPr>
          <a:xfrm>
            <a:off x="3641386" y="4823326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Request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3A99D89E-BCF8-4238-AD01-D74CCBC0E0B2}"/>
              </a:ext>
            </a:extLst>
          </p:cNvPr>
          <p:cNvCxnSpPr>
            <a:cxnSpLocks/>
          </p:cNvCxnSpPr>
          <p:nvPr/>
        </p:nvCxnSpPr>
        <p:spPr>
          <a:xfrm flipV="1">
            <a:off x="6870555" y="2277780"/>
            <a:ext cx="1810667" cy="6198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673FA86-7F29-E943-8461-6676660E9C0C}"/>
              </a:ext>
            </a:extLst>
          </p:cNvPr>
          <p:cNvSpPr/>
          <p:nvPr/>
        </p:nvSpPr>
        <p:spPr>
          <a:xfrm>
            <a:off x="3071073" y="216688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B0EB9E-D908-664F-86F7-12710F981B45}"/>
              </a:ext>
            </a:extLst>
          </p:cNvPr>
          <p:cNvSpPr/>
          <p:nvPr/>
        </p:nvSpPr>
        <p:spPr>
          <a:xfrm>
            <a:off x="3071073" y="2797050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49B121-A758-1549-B304-EF5A7A26B835}"/>
              </a:ext>
            </a:extLst>
          </p:cNvPr>
          <p:cNvSpPr/>
          <p:nvPr/>
        </p:nvSpPr>
        <p:spPr>
          <a:xfrm>
            <a:off x="3076229" y="344149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F795B7C-83AB-D64A-88C9-7BCEAFF56B8E}"/>
              </a:ext>
            </a:extLst>
          </p:cNvPr>
          <p:cNvSpPr/>
          <p:nvPr/>
        </p:nvSpPr>
        <p:spPr>
          <a:xfrm>
            <a:off x="3071073" y="409337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405C053-7766-174D-9F07-2D372522DDCF}"/>
              </a:ext>
            </a:extLst>
          </p:cNvPr>
          <p:cNvSpPr/>
          <p:nvPr/>
        </p:nvSpPr>
        <p:spPr>
          <a:xfrm>
            <a:off x="3070878" y="470033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4D1519-2ABA-9C4A-91DA-65225828A12D}"/>
              </a:ext>
            </a:extLst>
          </p:cNvPr>
          <p:cNvSpPr txBox="1"/>
          <p:nvPr/>
        </p:nvSpPr>
        <p:spPr>
          <a:xfrm>
            <a:off x="5197710" y="4832008"/>
            <a:ext cx="1534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Pre-prepare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2DFEFB-0E4D-4440-B5FA-4771BE24FF1B}"/>
              </a:ext>
            </a:extLst>
          </p:cNvPr>
          <p:cNvSpPr/>
          <p:nvPr/>
        </p:nvSpPr>
        <p:spPr>
          <a:xfrm>
            <a:off x="6682504" y="2472334"/>
            <a:ext cx="375712" cy="2598610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F05C6F-9DC6-B54A-8D51-2B5A9F4E175C}"/>
              </a:ext>
            </a:extLst>
          </p:cNvPr>
          <p:cNvCxnSpPr>
            <a:cxnSpLocks/>
          </p:cNvCxnSpPr>
          <p:nvPr/>
        </p:nvCxnSpPr>
        <p:spPr>
          <a:xfrm flipH="1">
            <a:off x="6868282" y="5070944"/>
            <a:ext cx="1" cy="81077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4FB82A-CE98-4149-83B0-AF9887B1F9C4}"/>
              </a:ext>
            </a:extLst>
          </p:cNvPr>
          <p:cNvSpPr txBox="1"/>
          <p:nvPr/>
        </p:nvSpPr>
        <p:spPr>
          <a:xfrm>
            <a:off x="5769149" y="5804014"/>
            <a:ext cx="2768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Speculative Execution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59AB3A-12E0-864F-9435-664E743D7663}"/>
              </a:ext>
            </a:extLst>
          </p:cNvPr>
          <p:cNvSpPr/>
          <p:nvPr/>
        </p:nvSpPr>
        <p:spPr>
          <a:xfrm>
            <a:off x="8503261" y="1931539"/>
            <a:ext cx="375712" cy="607629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2B331B8-CD5C-AB4C-B520-73A401BFB1D7}"/>
              </a:ext>
            </a:extLst>
          </p:cNvPr>
          <p:cNvCxnSpPr>
            <a:cxnSpLocks/>
          </p:cNvCxnSpPr>
          <p:nvPr/>
        </p:nvCxnSpPr>
        <p:spPr>
          <a:xfrm flipV="1">
            <a:off x="8941056" y="1957094"/>
            <a:ext cx="1006224" cy="11513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01D216D-736A-1F42-9323-3318200B5F57}"/>
              </a:ext>
            </a:extLst>
          </p:cNvPr>
          <p:cNvSpPr txBox="1"/>
          <p:nvPr/>
        </p:nvSpPr>
        <p:spPr>
          <a:xfrm>
            <a:off x="9941665" y="1594374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 needs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</a:rPr>
              <a:t>3f+1 responses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6D4F8-DBD9-344B-95F0-5D0D35B8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8" grpId="0"/>
      <p:bldP spid="144" grpId="0"/>
      <p:bldP spid="35" grpId="0"/>
      <p:bldP spid="37" grpId="0" animBg="1"/>
      <p:bldP spid="39" grpId="0"/>
      <p:bldP spid="40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94547" y="1194156"/>
            <a:ext cx="1093378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Zyzzyva under Failure of 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one</a:t>
            </a:r>
            <a:r>
              <a:rPr lang="en-US" b="1" dirty="0">
                <a:latin typeface="Palatino Linotype" panose="02040502050505030304" pitchFamily="18" charset="0"/>
              </a:rPr>
              <a:t> Non-Primary Replica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401936" y="4604582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401936" y="3964502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401936" y="3324422"/>
            <a:ext cx="92354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401936" y="5244662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416369" y="2508740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1100903" y="3769712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1100903" y="437587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92613" y="5059996"/>
            <a:ext cx="2226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Byzantine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401936" y="268923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1200682" y="3163545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  <a:stCxn id="43" idx="6"/>
          </p:cNvCxnSpPr>
          <p:nvPr/>
        </p:nvCxnSpPr>
        <p:spPr>
          <a:xfrm>
            <a:off x="2531414" y="2682620"/>
            <a:ext cx="1923713" cy="62726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460118" y="3331094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460118" y="3331094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460118" y="3324422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460118" y="270377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6288918" y="2703775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8117718" y="269340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96737" y="2693406"/>
            <a:ext cx="1838951" cy="126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299234" y="2703775"/>
            <a:ext cx="1841612" cy="1886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6297905" y="2688681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946518" y="268262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768598" y="2738052"/>
            <a:ext cx="443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621089" y="5243376"/>
            <a:ext cx="1534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794282" y="5259829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</a:rPr>
              <a:t>Reply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519483" y="5222976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Certificate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8132483" y="2711213"/>
            <a:ext cx="1839115" cy="62328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8132483" y="2711213"/>
            <a:ext cx="1839115" cy="12543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8132483" y="2704541"/>
            <a:ext cx="1839115" cy="193477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330818" y="267456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949013" y="2682621"/>
            <a:ext cx="1381805" cy="6298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956832" y="2682621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8132482" y="2738052"/>
            <a:ext cx="1796067" cy="248097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953966" y="5229205"/>
            <a:ext cx="142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Certificate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942012" y="5255771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Request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C4A3796-1745-4172-A972-C1408FF2C217}"/>
              </a:ext>
            </a:extLst>
          </p:cNvPr>
          <p:cNvCxnSpPr>
            <a:cxnSpLocks/>
          </p:cNvCxnSpPr>
          <p:nvPr/>
        </p:nvCxnSpPr>
        <p:spPr>
          <a:xfrm flipV="1">
            <a:off x="9956832" y="2738052"/>
            <a:ext cx="1373986" cy="18519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A15E8C-0B2C-C849-9F0D-88DEEC0DE472}"/>
              </a:ext>
            </a:extLst>
          </p:cNvPr>
          <p:cNvCxnSpPr/>
          <p:nvPr/>
        </p:nvCxnSpPr>
        <p:spPr>
          <a:xfrm>
            <a:off x="2402311" y="26701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8775128-00B9-4D40-B44D-0A2A1DFEB9E3}"/>
              </a:ext>
            </a:extLst>
          </p:cNvPr>
          <p:cNvSpPr/>
          <p:nvPr/>
        </p:nvSpPr>
        <p:spPr>
          <a:xfrm>
            <a:off x="2283526" y="2584433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6A0599D-7F1C-2048-9581-190EA6DE1307}"/>
              </a:ext>
            </a:extLst>
          </p:cNvPr>
          <p:cNvSpPr/>
          <p:nvPr/>
        </p:nvSpPr>
        <p:spPr>
          <a:xfrm>
            <a:off x="2283526" y="3214594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E63A73-853E-104E-B292-2B2EB1F431D5}"/>
              </a:ext>
            </a:extLst>
          </p:cNvPr>
          <p:cNvSpPr/>
          <p:nvPr/>
        </p:nvSpPr>
        <p:spPr>
          <a:xfrm>
            <a:off x="2288682" y="38590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4E1171C-1228-7E42-A8EC-BC9FC091F307}"/>
              </a:ext>
            </a:extLst>
          </p:cNvPr>
          <p:cNvSpPr/>
          <p:nvPr/>
        </p:nvSpPr>
        <p:spPr>
          <a:xfrm>
            <a:off x="2283526" y="4510916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0481907-5000-FC41-B8A5-FBA16EFCBB76}"/>
              </a:ext>
            </a:extLst>
          </p:cNvPr>
          <p:cNvSpPr/>
          <p:nvPr/>
        </p:nvSpPr>
        <p:spPr>
          <a:xfrm>
            <a:off x="2288682" y="510379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652825C-5ABD-6540-A1D4-6AABD807E926}"/>
              </a:ext>
            </a:extLst>
          </p:cNvPr>
          <p:cNvSpPr/>
          <p:nvPr/>
        </p:nvSpPr>
        <p:spPr>
          <a:xfrm>
            <a:off x="7904271" y="2489971"/>
            <a:ext cx="375712" cy="607629"/>
          </a:xfrm>
          <a:prstGeom prst="ellipse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E9DCC49-37C6-9A45-A39A-62FA41E236B8}"/>
              </a:ext>
            </a:extLst>
          </p:cNvPr>
          <p:cNvCxnSpPr>
            <a:cxnSpLocks/>
            <a:stCxn id="51" idx="7"/>
          </p:cNvCxnSpPr>
          <p:nvPr/>
        </p:nvCxnSpPr>
        <p:spPr>
          <a:xfrm flipV="1">
            <a:off x="8224961" y="2405902"/>
            <a:ext cx="1052818" cy="173054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3FB6F15-3C49-3442-AAF7-399FAD4B1B8E}"/>
              </a:ext>
            </a:extLst>
          </p:cNvPr>
          <p:cNvSpPr txBox="1"/>
          <p:nvPr/>
        </p:nvSpPr>
        <p:spPr>
          <a:xfrm>
            <a:off x="9183650" y="2032952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Timeouts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28C97-3588-A34F-8326-FF6747D2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E1720BA-0BC5-134D-99B8-ECD2B5F2E8AB}"/>
              </a:ext>
            </a:extLst>
          </p:cNvPr>
          <p:cNvSpPr txBox="1">
            <a:spLocks/>
          </p:cNvSpPr>
          <p:nvPr/>
        </p:nvSpPr>
        <p:spPr bwMode="auto">
          <a:xfrm>
            <a:off x="440461" y="634851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On client timeout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switches to </a:t>
            </a:r>
            <a:r>
              <a:rPr lang="en-US" sz="2400" b="1" i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slow-path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1" grpId="0" animBg="1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0" y="1070514"/>
            <a:ext cx="12191999" cy="12405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SBFT: A Scalable and Decentralized Trust Infrastructure</a:t>
            </a:r>
          </a:p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Palatino Linotype" panose="02040502050505030304" pitchFamily="18" charset="0"/>
              </a:rPr>
              <a:t>[DSN’19]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74EB59E-76FC-4858-B94F-F2FDB2F55E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790" y="2771515"/>
            <a:ext cx="11555897" cy="3190425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A safe alternate to Zyzzyva.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Employs threshold signatures to linearize consensus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Splits each O(n</a:t>
            </a:r>
            <a:r>
              <a:rPr lang="en-US" sz="2400" baseline="30000" dirty="0">
                <a:latin typeface="Palatino Linotype" panose="02040502050505030304" pitchFamily="18" charset="0"/>
              </a:rPr>
              <a:t>2</a:t>
            </a:r>
            <a:r>
              <a:rPr lang="en-US" sz="2400" dirty="0">
                <a:latin typeface="Palatino Linotype" panose="02040502050505030304" pitchFamily="18" charset="0"/>
              </a:rPr>
              <a:t>) phase of PBFT into two linear phases.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Requires </a:t>
            </a:r>
            <a:r>
              <a:rPr lang="en-US" sz="2400" i="1" dirty="0">
                <a:latin typeface="Palatino Linotype" panose="02040502050505030304" pitchFamily="18" charset="0"/>
              </a:rPr>
              <a:t>twin-paths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fast-path and slow-path.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Introduces notion of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collectors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and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executors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.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EA848-E1A7-BC4E-9345-49C736B3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25" y="638175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4755</TotalTime>
  <Words>2281</Words>
  <Application>Microsoft Macintosh PowerPoint</Application>
  <PresentationFormat>Widescreen</PresentationFormat>
  <Paragraphs>588</Paragraphs>
  <Slides>64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Building High Throughput Permissioned Blockchain Fabrics: Challenges and Opportunities</vt:lpstr>
      <vt:lpstr>At the core of any Blockchain application is a Byzantine Fault-Tolerant (BFT) consensus protocol.</vt:lpstr>
      <vt:lpstr>Practical Byzantine Fault-Tolerance (PBFT) [OSDI’99]</vt:lpstr>
      <vt:lpstr>PowerPoint Presentation</vt:lpstr>
      <vt:lpstr>PBFT Uncivil Execution: Primary Failure  (View Change)</vt:lpstr>
      <vt:lpstr>PowerPoint Presentation</vt:lpstr>
      <vt:lpstr>Zyzzyva Civil Executions</vt:lpstr>
      <vt:lpstr>Zyzzyva under Failure of one Non-Primary Replica</vt:lpstr>
      <vt:lpstr>PowerPoint Presentation</vt:lpstr>
      <vt:lpstr>SBFT Civil Execution</vt:lpstr>
      <vt:lpstr>PowerPoint Presentation</vt:lpstr>
      <vt:lpstr>Hotstuff Protocol</vt:lpstr>
      <vt:lpstr>Other Proposed Byzantine-Fault Tolerant Designs</vt:lpstr>
      <vt:lpstr>Novel Byzantine Fault-Tolerant Protocols</vt:lpstr>
      <vt:lpstr>Speculative Execution</vt:lpstr>
      <vt:lpstr>PoE vs Other Protocols </vt:lpstr>
      <vt:lpstr>PowerPoint Presentation</vt:lpstr>
      <vt:lpstr>PoE View Change Protocol </vt:lpstr>
      <vt:lpstr>PoE Scalability under Single Failure</vt:lpstr>
      <vt:lpstr>Resilient Concurrency Control (RCC) Paradigm</vt:lpstr>
      <vt:lpstr>RCC Defense</vt:lpstr>
      <vt:lpstr>Resilient Concurrency Control Paradigm</vt:lpstr>
      <vt:lpstr>PowerPoint Presentation</vt:lpstr>
      <vt:lpstr>Colluding Primaries</vt:lpstr>
      <vt:lpstr>Scalability</vt:lpstr>
      <vt:lpstr>Global Scale Resilient Blockchain Fabric</vt:lpstr>
      <vt:lpstr>Vision Geo-Scale Byzantine Fault-Tolerance</vt:lpstr>
      <vt:lpstr>GeoBFT Protocol</vt:lpstr>
      <vt:lpstr>PowerPoint Presentation</vt:lpstr>
      <vt:lpstr>GeoBFT Takeaways</vt:lpstr>
      <vt:lpstr>GeoBFT Scalability</vt:lpstr>
      <vt:lpstr>Permissioned Blockchain Through the Looking Glass: Architectural and Implementation Lessons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ResilientDB: Hands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PBFT: Practical Byzantine Fault Tolerance</vt:lpstr>
      <vt:lpstr>PBFT: Practical Byzantine Fault Tolerance</vt:lpstr>
      <vt:lpstr>PBFT Failure-Free Flow</vt:lpstr>
      <vt:lpstr>PBFT: Practical Byzantine Fault Tolerance</vt:lpstr>
      <vt:lpstr>PBFT Failure-Free Flow</vt:lpstr>
      <vt:lpstr>PBFT: Practical Byzantine Fault Tolerance</vt:lpstr>
      <vt:lpstr>PBFT Failure-Free Flow</vt:lpstr>
      <vt:lpstr>PBFT: Practical Byzantine Fault Tolerance</vt:lpstr>
      <vt:lpstr>PBFT: Practical Byzantine Fault Tolerance</vt:lpstr>
      <vt:lpstr>PBFT: Practical Byzantine Fault Tolerance</vt:lpstr>
      <vt:lpstr>PBFT: Practical Byzantine Fault Tolerance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Sajjad Rahnama</cp:lastModifiedBy>
  <cp:revision>599</cp:revision>
  <dcterms:created xsi:type="dcterms:W3CDTF">2018-08-17T23:07:33Z</dcterms:created>
  <dcterms:modified xsi:type="dcterms:W3CDTF">2020-08-18T04:31:40Z</dcterms:modified>
  <cp:category/>
</cp:coreProperties>
</file>